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52" r:id="rId3"/>
    <p:sldId id="2709" r:id="rId4"/>
    <p:sldId id="2753" r:id="rId5"/>
    <p:sldId id="3226" r:id="rId6"/>
    <p:sldId id="2769" r:id="rId7"/>
    <p:sldId id="2764" r:id="rId8"/>
    <p:sldId id="2546" r:id="rId9"/>
    <p:sldId id="3074" r:id="rId10"/>
    <p:sldId id="3251" r:id="rId11"/>
    <p:sldId id="3252" r:id="rId12"/>
    <p:sldId id="3253" r:id="rId13"/>
    <p:sldId id="3254" r:id="rId14"/>
    <p:sldId id="2598" r:id="rId15"/>
    <p:sldId id="3256" r:id="rId16"/>
    <p:sldId id="3257" r:id="rId17"/>
    <p:sldId id="3258" r:id="rId18"/>
    <p:sldId id="2526" r:id="rId19"/>
    <p:sldId id="3259" r:id="rId20"/>
    <p:sldId id="3260" r:id="rId21"/>
    <p:sldId id="3265" r:id="rId22"/>
    <p:sldId id="3146" r:id="rId23"/>
    <p:sldId id="3250" r:id="rId24"/>
    <p:sldId id="3249" r:id="rId25"/>
    <p:sldId id="3263" r:id="rId26"/>
    <p:sldId id="3264" r:id="rId27"/>
    <p:sldId id="3214" r:id="rId28"/>
    <p:sldId id="2994" r:id="rId29"/>
    <p:sldId id="3213" r:id="rId30"/>
    <p:sldId id="2475" r:id="rId31"/>
    <p:sldId id="3178" r:id="rId32"/>
    <p:sldId id="2975" r:id="rId33"/>
    <p:sldId id="3172" r:id="rId34"/>
    <p:sldId id="2767" r:id="rId35"/>
    <p:sldId id="3200" r:id="rId36"/>
    <p:sldId id="3154" r:id="rId37"/>
    <p:sldId id="3234" r:id="rId38"/>
    <p:sldId id="3267" r:id="rId39"/>
    <p:sldId id="3269" r:id="rId40"/>
    <p:sldId id="2886" r:id="rId41"/>
    <p:sldId id="3239" r:id="rId42"/>
    <p:sldId id="3242" r:id="rId43"/>
    <p:sldId id="3262" r:id="rId44"/>
    <p:sldId id="3190" r:id="rId45"/>
    <p:sldId id="3203" r:id="rId46"/>
    <p:sldId id="3245" r:id="rId47"/>
    <p:sldId id="3194" r:id="rId48"/>
    <p:sldId id="3270" r:id="rId49"/>
    <p:sldId id="3133" r:id="rId50"/>
    <p:sldId id="2507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ônio" initials="A" lastIdx="1" clrIdx="0">
    <p:extLst>
      <p:ext uri="{19B8F6BF-5375-455C-9EA6-DF929625EA0E}">
        <p15:presenceInfo xmlns:p15="http://schemas.microsoft.com/office/powerpoint/2012/main" userId="Antôn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E"/>
    <a:srgbClr val="00204F"/>
    <a:srgbClr val="FFFF00"/>
    <a:srgbClr val="001845"/>
    <a:srgbClr val="76E3FF"/>
    <a:srgbClr val="C189F7"/>
    <a:srgbClr val="00214D"/>
    <a:srgbClr val="FF0000"/>
    <a:srgbClr val="004E9A"/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559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27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9FDD5-59BE-4380-80BF-96E6FA4382F8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34563-482B-4074-A597-C5BA6F4722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43CBD-408E-449E-B729-CD1FF2A5DF38}" type="datetimeFigureOut">
              <a:rPr lang="pt-BR" smtClean="0"/>
              <a:t>26/03/2026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CD27A-5E07-4592-B3DE-A971A6C27E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43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E184A70C-00CB-2EA5-2D12-47F37787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234DC7E1-3487-D37A-8744-A809CC42DF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8CCB5E15-E7D7-B2FC-6175-89CD0F589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AC179-E441-795B-5E89-1733FB8B0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0F51E2-05EC-7D66-C402-E7F08FCCB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61355BD-8A09-1C27-B23F-5D43D3AB5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782844-1D26-164E-BEBA-89B387D50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4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692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88A4B-30ED-2C7F-9592-D841BE41A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B00882-3F0F-6A94-E0CF-3C79BC47F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A97A0AC-8FA5-EBD7-DFE1-E7DA13152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8245C0-A0FC-F331-06DA-5528E3FF7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113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20863-B5D1-C4B4-2CBC-75E659986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66C443-C693-9EE2-A649-6A52355A4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F4E668-5235-8965-7FF5-471299881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9C76FB-2BA0-52B7-7934-4D8A1CC71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38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8B93EE1E-84AF-89FC-F5BB-314778D5A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E7E5DF03-1FE2-D47B-BFCB-B2AD83C94E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10EB5C0A-F731-664E-0D47-1B3A150E34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346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A3D2A-23A5-1BAC-5CA1-65F5E0D3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A18A53-847E-8F9D-B4CE-C6D497336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D1D1B29-1C4D-158E-083A-62605CB6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E402DB-364E-E0CE-B433-F22F0BD12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345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7FF7248E-7640-7939-0C79-4B08CA75A5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3C28-462F-4E2F-8499-7DCA4841C530}" type="slidenum">
              <a:rPr lang="pt-BR" altLang="pt-BR" smtClean="0"/>
              <a:pPr>
                <a:spcBef>
                  <a:spcPct val="0"/>
                </a:spcBef>
              </a:pPr>
              <a:t>30</a:t>
            </a:fld>
            <a:endParaRPr lang="pt-BR" altLang="pt-B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E3C78AA-BA67-1E1A-DAE2-6BA6C8C19C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163" y="746125"/>
            <a:ext cx="6611937" cy="371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0D19137D-3C99-4691-BCBD-9F7E50DE1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18050"/>
            <a:ext cx="4891088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442" tIns="46222" rIns="92442" bIns="4622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dirty="0"/>
              <a:t>JOSÉLIA</a:t>
            </a:r>
          </a:p>
        </p:txBody>
      </p:sp>
    </p:spTree>
    <p:extLst>
      <p:ext uri="{BB962C8B-B14F-4D97-AF65-F5344CB8AC3E}">
        <p14:creationId xmlns:p14="http://schemas.microsoft.com/office/powerpoint/2010/main" val="417239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73204-50B1-DDF8-4E51-0ACF362A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2206043C-5DCC-6B98-F908-367CB38E6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2B9A1-E113-4512-A176-6D90968E2B44}" type="slidenum">
              <a:rPr lang="pt-BR" altLang="pt-BR"/>
              <a:pPr>
                <a:spcBef>
                  <a:spcPct val="0"/>
                </a:spcBef>
              </a:pPr>
              <a:t>31</a:t>
            </a:fld>
            <a:endParaRPr lang="pt-BR" altLang="pt-BR"/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4AB9AABE-7210-0F78-5082-878DF67FF6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56C519D2-19D3-4529-8821-61249B29A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899" tIns="47950" rIns="95899" bIns="479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553432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B5B8A655-2A09-C898-F3B0-F90243EB6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908DDE7D-F4BD-BEAF-FE75-553800FDB0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1708CD23-8B94-066E-3389-6AD71440FA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751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06B1AF51-65BD-CC14-51FE-01283E4E40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2B9A1-E113-4512-A176-6D90968E2B44}" type="slidenum">
              <a:rPr lang="pt-BR" altLang="pt-BR"/>
              <a:pPr>
                <a:spcBef>
                  <a:spcPct val="0"/>
                </a:spcBef>
              </a:pPr>
              <a:t>34</a:t>
            </a:fld>
            <a:endParaRPr lang="pt-BR" altLang="pt-BR"/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B0B34C35-B504-65E0-77A0-0EE5F556B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0EF53D13-5319-9F51-F664-68B82B872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899" tIns="47950" rIns="95899" bIns="479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2937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3B4DB-CB6A-F104-F843-9E00EE9A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002541E-2CC2-476C-B539-C459AF545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0F0E38-DD01-E4F3-015F-19456EB6A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4CE95D-C5A1-8AD0-0756-D87DEB2B8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685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A6808-E98B-7B71-5CAB-520E0FEB4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68B2F5A-AEEC-3227-65F3-CACFE3716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83B54C-BAE9-3CA0-8255-87BB44920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9804D2-7A82-ADC5-9C3A-564F10A79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638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147CE-E367-9D6F-F3DA-914D4D97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CBF1EC-9CC6-56E2-2F1F-DDBFE7BE1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95FBE75-4D13-4ECE-94EE-738A78235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B41DE6-AE13-679F-3C6D-38C5E5C81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914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47C3-DB60-55D5-BA01-6451F340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C7B709-5CB0-279E-9E05-BFA09F1F7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ECDB42-1B54-194B-9D5E-FF673E176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D832DE-1027-4373-E077-FB5567DCC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196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00765-66F8-2DF6-7A20-14048959A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3F443D-D62A-FE91-0DFE-C2C647F0F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8C9B03-66CF-FC84-C3E2-00D8DF28A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FA317A-B967-EF06-C330-2AB075D72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862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2F60106E-4CC6-47AB-1506-E2AEE14BF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C3436875-5BBC-BF12-F235-4864363F9F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3A4BDB01-2042-35E2-8FA5-72FAEB7204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8651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74E73-1791-EB95-0AF8-9954B61E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0EC5D81-1397-7F39-97F1-81540FF65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90FF19-6960-AEE4-1AE3-D80CF5DCB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55043C-7687-79DA-2F48-FC5F53BB8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065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71C0A-4D7E-8FA0-E708-AE330DA88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4B98AB-09D4-2A41-C37C-C2E91E3DD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1DFDDD8-9DBB-CD34-CC07-F6F77568C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0E0F10-0804-4665-9F1C-280DBEA60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405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9528D-51BB-7DBA-5EE9-7571CAC7C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6D183F9-9E36-D146-E462-7254355DA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44F346-8A2F-B44C-DD6D-4B03C2626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6D1859-957E-AAE9-C0FF-314642588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441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EF07-0477-EDD5-D006-EEC264847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B3A4BFC-FC51-62A6-F2E9-DC8A66143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D52279-D654-4D6C-16D6-723D189F9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1E28E7-FE21-0073-2513-E8BA188FB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358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85076-56F4-1015-EF96-0706B684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4552F0-F3D3-8D6E-3CCE-F6A78C316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932A7A-DE51-E2C2-1991-6CEC1D028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DE9529-A0C0-7BAD-5988-2F9EED0E0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711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E817-E40D-CFE4-46F8-72F723472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E0A67C5-3A2C-24C6-4033-E12072BD1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62D3BFA-B0DC-3F0A-8435-2BE43309D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61B974-02CD-E0DA-6960-B517824EA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382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E4BB3-6DF8-6FD0-B5C6-57BEF4BD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8ECA11-7073-EF1A-7FD4-7E0293667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68D2FDF-31E3-7532-8277-5FD90465B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6A2FCD-13FC-6F26-56D4-28050D31E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D163-BC23-1744-F5C3-0DE4F48B2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F81DA4-6DC7-5AB0-A1FE-547FDE328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A2B001-BEB5-0FCE-3DF7-1C291A233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CD5CEA-6D6D-A3FC-EDE1-D9142997C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520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872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34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72560-5D7A-F48D-7048-7B2E71051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1EA5D1-680E-2779-136A-C1A2484B3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25D5B1A-669B-8D0B-D1D0-B92AD81FC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A2551C-048A-D973-E39C-1C158C65D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502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8EE43-FD86-B02D-8ED9-45BE31418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AB0477-B8FE-413D-F4C9-2E063A017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8A6563B-005B-BA5A-8803-8FDB19CAF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C61E12-EA9D-09DB-BE55-DE5D0FD17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55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38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65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845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80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65139"/>
            <a:ext cx="10363200" cy="14319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A96122D7-14F3-BEA6-862F-EE195CD3E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6E547EBB-22D2-2C48-4098-B98231203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C9246791-FC18-8072-443E-5A536AB40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CC82-F4AD-4CDD-9CD9-8B5C3D71E9F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62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17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16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29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7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15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83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78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1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1065-9BCC-4DF1-BFFB-75595F8700F4}" type="datetimeFigureOut">
              <a:rPr lang="pt-BR" smtClean="0"/>
              <a:pPr/>
              <a:t>26/03/2026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66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hyperlink" Target="https://leismunicipais.com.br/a/pr/c/curitiba/emenda-a-lei-organica/2011/1/15/emenda-a-lei-organica-n-15-2011-altera-acrescenta-e-revoga-dispositivos-da-lei-organica-do-municipio-de-curitiba-que-especifi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gif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gif"/><Relationship Id="rId4" Type="http://schemas.openxmlformats.org/officeDocument/2006/relationships/image" Target="../media/image44.jpeg"/><Relationship Id="rId9" Type="http://schemas.openxmlformats.org/officeDocument/2006/relationships/image" Target="../media/image4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tce.pr.gov.br/conteudo/instrucao-normativa-n-192-de-12-de-dezembro-de-2024/360085/area/24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1.tce.pr.gov.br/contenthyperlink.jsp?lumItemId=8A914942985B62CE01985BE666DC7171" TargetMode="External"/><Relationship Id="rId5" Type="http://schemas.openxmlformats.org/officeDocument/2006/relationships/hyperlink" Target="https://www1.tce.pr.gov.br/contenthyperlink.jsp?lumItemId=4936B6209AC78954019AE1115E31220F" TargetMode="External"/><Relationship Id="rId4" Type="http://schemas.openxmlformats.org/officeDocument/2006/relationships/hyperlink" Target="https://www1.tce.pr.gov.br/conteudo/instrucao-normativa-n-187-de-6-de-novembro-de-2024/359203/area/249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7.gif"/><Relationship Id="rId7" Type="http://schemas.openxmlformats.org/officeDocument/2006/relationships/image" Target="../media/image60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59.gif"/><Relationship Id="rId4" Type="http://schemas.openxmlformats.org/officeDocument/2006/relationships/image" Target="../media/image58.png"/><Relationship Id="rId9" Type="http://schemas.openxmlformats.org/officeDocument/2006/relationships/image" Target="../media/image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tce.pr.gov.br/conteudo/instrucao-normativa-n-187-de-6-de-novembro-de-2024/359203/area/2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lanalto.gov.br/ccivil_03/Constituicao/Constituicao.htm#art165%C2%A71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30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0CE8E-A649-E69B-A4F4-83403BEEC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10414DAB-AEAD-18BB-5AB0-ED7C59681A21}"/>
              </a:ext>
            </a:extLst>
          </p:cNvPr>
          <p:cNvSpPr txBox="1">
            <a:spLocks noChangeArrowheads="1"/>
          </p:cNvSpPr>
          <p:nvPr/>
        </p:nvSpPr>
        <p:spPr>
          <a:xfrm>
            <a:off x="33157" y="83667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CDA7EE56-5716-C7E7-1E42-93CECD1FE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7FBE366-FB4E-7AC3-E8A3-6A51CA59547F}"/>
              </a:ext>
            </a:extLst>
          </p:cNvPr>
          <p:cNvSpPr txBox="1"/>
          <p:nvPr/>
        </p:nvSpPr>
        <p:spPr>
          <a:xfrm>
            <a:off x="1431235" y="757539"/>
            <a:ext cx="988612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a forma e a composição da Prestação de Contas do </a:t>
            </a:r>
            <a:r>
              <a:rPr lang="pt-BR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Legislativo Municipal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nos termos do art. 226, § 2º, do Regimento Interno. 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A365096-7765-911F-3E6A-F3C97362C008}"/>
              </a:ext>
            </a:extLst>
          </p:cNvPr>
          <p:cNvSpPr/>
          <p:nvPr/>
        </p:nvSpPr>
        <p:spPr>
          <a:xfrm>
            <a:off x="5049076" y="1670763"/>
            <a:ext cx="2590797" cy="1171824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Formulários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avaliação da atuação legislativa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8DEC07D-8736-3820-E3DC-7B1C0B78A305}"/>
              </a:ext>
            </a:extLst>
          </p:cNvPr>
          <p:cNvSpPr/>
          <p:nvPr/>
        </p:nvSpPr>
        <p:spPr>
          <a:xfrm>
            <a:off x="7639884" y="2399822"/>
            <a:ext cx="2590797" cy="1032498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Interlocutores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Câmara Municipal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29A4F76-0D33-6902-C9A6-8BCC1016E035}"/>
              </a:ext>
            </a:extLst>
          </p:cNvPr>
          <p:cNvSpPr/>
          <p:nvPr/>
        </p:nvSpPr>
        <p:spPr>
          <a:xfrm>
            <a:off x="4532249" y="3214652"/>
            <a:ext cx="2882344" cy="131097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da atuação legislativa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EF1FC638-21F0-08F5-9BF7-0834D9E5F19E}"/>
              </a:ext>
            </a:extLst>
          </p:cNvPr>
          <p:cNvSpPr/>
          <p:nvPr/>
        </p:nvSpPr>
        <p:spPr>
          <a:xfrm>
            <a:off x="8242859" y="3617845"/>
            <a:ext cx="2882344" cy="1497496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  Técnica do TCE para avaliar a PCA da Câmara Municipal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E9C9333A-0770-54DD-3CDD-9B2BDCD19371}"/>
              </a:ext>
            </a:extLst>
          </p:cNvPr>
          <p:cNvSpPr/>
          <p:nvPr/>
        </p:nvSpPr>
        <p:spPr>
          <a:xfrm>
            <a:off x="6327911" y="5002697"/>
            <a:ext cx="2882344" cy="1497496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Escopo e </a:t>
            </a:r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de Análises da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da Câmara Municipal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372BCC87-5EE4-E1C1-5C1E-E72F7F01E44C}"/>
              </a:ext>
            </a:extLst>
          </p:cNvPr>
          <p:cNvSpPr/>
          <p:nvPr/>
        </p:nvSpPr>
        <p:spPr>
          <a:xfrm>
            <a:off x="1149645" y="3849751"/>
            <a:ext cx="2882344" cy="1497496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Análises de consistência de dados da PCA da Câmara Municipal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854CB9E5-56BA-2DBE-BAED-CB9723E74E9C}"/>
              </a:ext>
            </a:extLst>
          </p:cNvPr>
          <p:cNvSpPr/>
          <p:nvPr/>
        </p:nvSpPr>
        <p:spPr>
          <a:xfrm>
            <a:off x="3332917" y="4984537"/>
            <a:ext cx="2882344" cy="1535528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eletrônicos para recepcionar/ sistematizar as informações municipais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4FAFC7C-BE09-C51F-D50C-D65426D990A1}"/>
              </a:ext>
            </a:extLst>
          </p:cNvPr>
          <p:cNvSpPr/>
          <p:nvPr/>
        </p:nvSpPr>
        <p:spPr>
          <a:xfrm>
            <a:off x="1302045" y="2716688"/>
            <a:ext cx="2882344" cy="976506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Responsáveis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pela PCA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7FEA861-D0EC-75B9-8633-6D921340BC95}"/>
              </a:ext>
            </a:extLst>
          </p:cNvPr>
          <p:cNvSpPr/>
          <p:nvPr/>
        </p:nvSpPr>
        <p:spPr>
          <a:xfrm>
            <a:off x="1905017" y="1789043"/>
            <a:ext cx="2882344" cy="824095"/>
          </a:xfrm>
          <a:prstGeom prst="ellipse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</a:t>
            </a:r>
          </a:p>
        </p:txBody>
      </p:sp>
    </p:spTree>
    <p:extLst>
      <p:ext uri="{BB962C8B-B14F-4D97-AF65-F5344CB8AC3E}">
        <p14:creationId xmlns:p14="http://schemas.microsoft.com/office/powerpoint/2010/main" val="29093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28708-9559-8BF1-13AD-2984D10D8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9D41DD05-82A9-DE74-5029-D9F905B9DF77}"/>
              </a:ext>
            </a:extLst>
          </p:cNvPr>
          <p:cNvSpPr txBox="1">
            <a:spLocks noChangeArrowheads="1"/>
          </p:cNvSpPr>
          <p:nvPr/>
        </p:nvSpPr>
        <p:spPr>
          <a:xfrm>
            <a:off x="33157" y="83667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D62C0BA4-8F96-CBCD-059A-F15DC550F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E368F4F-1846-0C8B-81AA-1321643FC78B}"/>
              </a:ext>
            </a:extLst>
          </p:cNvPr>
          <p:cNvSpPr txBox="1"/>
          <p:nvPr/>
        </p:nvSpPr>
        <p:spPr>
          <a:xfrm>
            <a:off x="1431235" y="757539"/>
            <a:ext cx="988612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Responsáveis pela Prestação de Contas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45665B-16CF-6C80-6573-7DBA834B01F8}"/>
              </a:ext>
            </a:extLst>
          </p:cNvPr>
          <p:cNvSpPr txBox="1"/>
          <p:nvPr/>
        </p:nvSpPr>
        <p:spPr>
          <a:xfrm>
            <a:off x="1126435" y="1351002"/>
            <a:ext cx="104294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Presidente da Câmara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chemeClr val="bg1"/>
                </a:solidFill>
              </a:rPr>
              <a:t>(gestor das contas/gestor atual) com indicação das datas de início e fim dos períodos de responsabilidade, dentro do exercício financeiro de competência das contas.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Deverão estar previamente cadastrados no Sistema de Cadastro de Pessoas do TCE </a:t>
            </a:r>
            <a:r>
              <a:rPr lang="pt-BR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gestores que responderam pela entidade</a:t>
            </a:r>
            <a:r>
              <a:rPr lang="pt-BR" sz="2000" dirty="0">
                <a:solidFill>
                  <a:schemeClr val="bg1"/>
                </a:solidFill>
              </a:rPr>
              <a:t> no exercício de competência da PCA, os responsáveis pela Contabilidade e pelo Controle Interno.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O </a:t>
            </a:r>
            <a:r>
              <a:rPr lang="pt-BR" sz="20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responsável técnico</a:t>
            </a:r>
            <a:r>
              <a:rPr lang="pt-BR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chemeClr val="bg1"/>
                </a:solidFill>
              </a:rPr>
              <a:t>pela entidade deverá ser, necessariamente, 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profissional de contabilidade, com registro ativo e regular junto ao CRC. </a:t>
            </a:r>
          </a:p>
        </p:txBody>
      </p:sp>
    </p:spTree>
    <p:extLst>
      <p:ext uri="{BB962C8B-B14F-4D97-AF65-F5344CB8AC3E}">
        <p14:creationId xmlns:p14="http://schemas.microsoft.com/office/powerpoint/2010/main" val="30349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DC5B9-AB23-4FF5-DBF1-522B11D09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42F31F70-DC12-6B8F-8AE8-D4FAA843A063}"/>
              </a:ext>
            </a:extLst>
          </p:cNvPr>
          <p:cNvSpPr txBox="1">
            <a:spLocks noChangeArrowheads="1"/>
          </p:cNvSpPr>
          <p:nvPr/>
        </p:nvSpPr>
        <p:spPr>
          <a:xfrm>
            <a:off x="33157" y="83667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CE95A1F5-6451-6EBE-BCBB-0314DFF4E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6F161FB-BCD2-BBD9-D306-C9DDF54A22C0}"/>
              </a:ext>
            </a:extLst>
          </p:cNvPr>
          <p:cNvSpPr txBox="1"/>
          <p:nvPr/>
        </p:nvSpPr>
        <p:spPr>
          <a:xfrm>
            <a:off x="1431235" y="757539"/>
            <a:ext cx="988612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 Anual - PCA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1411152"/>
            <a:ext cx="11728173" cy="338554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dados abrangidos </a:t>
            </a: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pelos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sistemas eletrônicos </a:t>
            </a: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TC 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58/11 TCEPR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respostas aos formulários eletrônicos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(providências sobre nomeação, </a:t>
            </a:r>
            <a:r>
              <a:rPr lang="pt-BR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capacitação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 cadastro  dos interlocutores).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definidos em Nota Técnica: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Ofício de encaminhamento da PCA;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Declaração de ciência do Relatório Anual de Controle Interno;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 de confirmação de informações cadastrais.</a:t>
            </a:r>
          </a:p>
        </p:txBody>
      </p:sp>
      <p:pic>
        <p:nvPicPr>
          <p:cNvPr id="1026" name="Picture 2" descr="Funil Desenho Imagens – Download Grátis no Freepik">
            <a:extLst>
              <a:ext uri="{FF2B5EF4-FFF2-40B4-BE49-F238E27FC236}">
                <a16:creationId xmlns:a16="http://schemas.microsoft.com/office/drawing/2014/main" id="{DD5C7859-3384-849A-C0AD-346131C9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" y="39688"/>
            <a:ext cx="1085149" cy="10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ADC83A6-C719-59DF-B74C-A0BF983A1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13" y="5771120"/>
            <a:ext cx="1115898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?? – CGF &gt;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de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indicação e validação dos interlocutores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municipais e sobre a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dos formulários de avaliação do grau de implementação de políticas públicas</a:t>
            </a:r>
            <a:r>
              <a:rPr lang="pt-BR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1800" i="1" dirty="0">
              <a:solidFill>
                <a:srgbClr val="0021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E971197-93F2-2A84-3D56-6F27731FA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70" y="5082008"/>
            <a:ext cx="1147373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??  – CGF &gt; </a:t>
            </a:r>
            <a:r>
              <a:rPr lang="pt-BR" dirty="0"/>
              <a:t>processo de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da consistência dos dados da PCA </a:t>
            </a:r>
            <a:r>
              <a:rPr lang="pt-BR" dirty="0"/>
              <a:t>(</a:t>
            </a:r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</a:t>
            </a:r>
            <a:r>
              <a:rPr lang="pt-BR" b="1" dirty="0">
                <a:solidFill>
                  <a:srgbClr val="C00000"/>
                </a:solidFill>
              </a:rPr>
              <a:t> do CI</a:t>
            </a:r>
            <a:r>
              <a:rPr lang="pt-BR" dirty="0"/>
              <a:t> municipal ‘</a:t>
            </a:r>
            <a:r>
              <a:rPr lang="pt-BR" dirty="0" err="1"/>
              <a:t>UCCIs</a:t>
            </a:r>
            <a:r>
              <a:rPr lang="pt-BR" dirty="0"/>
              <a:t>’) </a:t>
            </a:r>
            <a:endParaRPr lang="pt-BR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CF97C-8F12-46BC-36BC-6B9881CCA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0A9AF7D6-3F22-A01F-24C9-2D421FB261E5}"/>
              </a:ext>
            </a:extLst>
          </p:cNvPr>
          <p:cNvSpPr txBox="1">
            <a:spLocks noChangeArrowheads="1"/>
          </p:cNvSpPr>
          <p:nvPr/>
        </p:nvSpPr>
        <p:spPr>
          <a:xfrm>
            <a:off x="-19851" y="57163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453A8AEE-9ADD-AA4D-466D-D0E7F003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E5F3C8C-2398-D725-D500-F077AF714437}"/>
              </a:ext>
            </a:extLst>
          </p:cNvPr>
          <p:cNvSpPr txBox="1"/>
          <p:nvPr/>
        </p:nvSpPr>
        <p:spPr>
          <a:xfrm>
            <a:off x="1431235" y="757539"/>
            <a:ext cx="988612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Formulários de Avaliação da Atuação Legislativa 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(arts.9-11;26)</a:t>
            </a: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9DA139-5E77-91FC-EBCA-FEB596CAF751}"/>
              </a:ext>
            </a:extLst>
          </p:cNvPr>
          <p:cNvSpPr txBox="1"/>
          <p:nvPr/>
        </p:nvSpPr>
        <p:spPr>
          <a:xfrm>
            <a:off x="278296" y="1284893"/>
            <a:ext cx="11436625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Foram definidas em Nota Técnica da Coordenadoria-Geral de Fiscalização (CGF) nº 38/2025 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(25.11)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t-BR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metodologia</a:t>
            </a:r>
            <a:r>
              <a:rPr lang="pt-BR" sz="2000" dirty="0">
                <a:solidFill>
                  <a:schemeClr val="bg1"/>
                </a:solidFill>
              </a:rPr>
              <a:t> de apuração dos formulários de </a:t>
            </a:r>
            <a:r>
              <a:rPr lang="pt-BR" sz="2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da atuação legislativa</a:t>
            </a:r>
            <a:r>
              <a:rPr lang="pt-BR" sz="2000" dirty="0">
                <a:solidFill>
                  <a:schemeClr val="bg1"/>
                </a:solidFill>
              </a:rPr>
              <a:t>, considerando a </a:t>
            </a:r>
            <a:r>
              <a:rPr lang="pt-BR" sz="2000" b="1" i="1" u="sng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governança e gestão estratégica</a:t>
            </a:r>
            <a:r>
              <a:rPr lang="pt-BR" sz="2000" dirty="0">
                <a:solidFill>
                  <a:schemeClr val="bg1"/>
                </a:solidFill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Os </a:t>
            </a:r>
            <a:r>
              <a:rPr lang="pt-BR" sz="2000" u="sng" dirty="0">
                <a:solidFill>
                  <a:schemeClr val="bg1"/>
                </a:solidFill>
              </a:rPr>
              <a:t>interlocutores</a:t>
            </a:r>
            <a:r>
              <a:rPr lang="pt-BR" sz="2000" dirty="0">
                <a:solidFill>
                  <a:schemeClr val="bg1"/>
                </a:solidFill>
              </a:rPr>
              <a:t> e o</a:t>
            </a:r>
            <a:r>
              <a:rPr lang="pt-BR" sz="2000" u="sng" dirty="0">
                <a:solidFill>
                  <a:schemeClr val="bg1"/>
                </a:solidFill>
              </a:rPr>
              <a:t> conteúdo</a:t>
            </a:r>
            <a:r>
              <a:rPr lang="pt-BR" sz="2000" dirty="0">
                <a:solidFill>
                  <a:schemeClr val="bg1"/>
                </a:solidFill>
              </a:rPr>
              <a:t> para apuração dos formulários de </a:t>
            </a:r>
            <a:r>
              <a:rPr lang="pt-BR" sz="2000" u="sng" dirty="0">
                <a:solidFill>
                  <a:schemeClr val="bg1"/>
                </a:solidFill>
              </a:rPr>
              <a:t>avaliação da atuação legislativa</a:t>
            </a:r>
            <a:r>
              <a:rPr lang="pt-BR" sz="2000" dirty="0">
                <a:solidFill>
                  <a:schemeClr val="bg1"/>
                </a:solidFill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O período de </a:t>
            </a:r>
            <a:r>
              <a:rPr lang="pt-BR" sz="2000" u="sng" dirty="0">
                <a:solidFill>
                  <a:schemeClr val="bg1"/>
                </a:solidFill>
              </a:rPr>
              <a:t>envio de respostas</a:t>
            </a:r>
            <a:r>
              <a:rPr lang="pt-BR" sz="2000" dirty="0">
                <a:solidFill>
                  <a:schemeClr val="bg1"/>
                </a:solidFill>
              </a:rPr>
              <a:t> aos formulários eletrônicos.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3BBDAB-EC14-DE25-9105-906B2357BFAF}"/>
              </a:ext>
            </a:extLst>
          </p:cNvPr>
          <p:cNvSpPr txBox="1"/>
          <p:nvPr/>
        </p:nvSpPr>
        <p:spPr>
          <a:xfrm>
            <a:off x="1000539" y="6055665"/>
            <a:ext cx="10800521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18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Obs. </a:t>
            </a:r>
          </a:p>
          <a:p>
            <a:r>
              <a:rPr lang="pt-BR" b="1" dirty="0">
                <a:solidFill>
                  <a:srgbClr val="0018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CGF, anualmente, via Nota Técnica, divulgará a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média geral da pontuação”</a:t>
            </a: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>
                <a:solidFill>
                  <a:srgbClr val="0018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obtida pelas Câmaras Municipais.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48BDEF-7284-C897-96D1-A1B57D691876}"/>
              </a:ext>
            </a:extLst>
          </p:cNvPr>
          <p:cNvSpPr txBox="1"/>
          <p:nvPr/>
        </p:nvSpPr>
        <p:spPr>
          <a:xfrm>
            <a:off x="33157" y="3087185"/>
            <a:ext cx="11767903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 estabelecido na Agenda de Obrigações IN 196/25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</a:rPr>
              <a:t>O período de 06.10 a 22.10.26 – O cadastro dos Interlocutores do Poder Executivo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</a:rPr>
              <a:t>O período de  03.11 a 26.11.26 – Período de envio das respostas aos formulários eletrônicos (</a:t>
            </a:r>
            <a:r>
              <a:rPr lang="pt-BR" sz="2000" dirty="0" err="1">
                <a:solidFill>
                  <a:schemeClr val="bg1"/>
                </a:solidFill>
              </a:rPr>
              <a:t>exerc</a:t>
            </a:r>
            <a:r>
              <a:rPr lang="pt-BR" sz="2000" dirty="0">
                <a:solidFill>
                  <a:schemeClr val="bg1"/>
                </a:solidFill>
              </a:rPr>
              <a:t>. 2026).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B0F0"/>
                </a:solidFill>
              </a:rPr>
              <a:t>A Agenda de Obrigações silencia quanto ao cadastro dos interlocutores do Poder Legislativo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ABE2A73-CD78-2EB1-2393-479E704A6878}"/>
              </a:ext>
            </a:extLst>
          </p:cNvPr>
          <p:cNvSpPr txBox="1"/>
          <p:nvPr/>
        </p:nvSpPr>
        <p:spPr>
          <a:xfrm>
            <a:off x="278296" y="4511796"/>
            <a:ext cx="10800521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bg1"/>
                </a:solidFill>
              </a:rPr>
              <a:t>A NT n.38/2025 – CGF/TCE-PR,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/>
                </a:solidFill>
              </a:rPr>
              <a:t>o item “6” estabelece, para o </a:t>
            </a:r>
            <a:r>
              <a:rPr lang="pt-BR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Legislativo</a:t>
            </a:r>
            <a:r>
              <a:rPr lang="pt-BR" dirty="0">
                <a:solidFill>
                  <a:schemeClr val="bg1"/>
                </a:solidFill>
              </a:rPr>
              <a:t>, o período de 02  a 12/12/25 para envio das respostas aos formulários eletrônicos, para o exercício de 2025 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/>
                </a:solidFill>
              </a:rPr>
              <a:t>Aguardar NT para, no exercício de 2026, períodos para cadastro dos Interlocutores e para envio das respostas aos formulários eletrônicos</a:t>
            </a:r>
          </a:p>
        </p:txBody>
      </p:sp>
    </p:spTree>
    <p:extLst>
      <p:ext uri="{BB962C8B-B14F-4D97-AF65-F5344CB8AC3E}">
        <p14:creationId xmlns:p14="http://schemas.microsoft.com/office/powerpoint/2010/main" val="18839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1531085"/>
            <a:ext cx="11728173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Autuação do processo até 31.3</a:t>
            </a:r>
            <a:r>
              <a:rPr lang="pt-BR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pt-BR" sz="2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ea typeface="Arial" panose="020B0604020202020204" pitchFamily="34" charset="0"/>
              </a:rPr>
              <a:t>(§1º, art. 23, LCE nº 113/05; art.225 do RI)</a:t>
            </a:r>
            <a:endParaRPr lang="pt-B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Instrução da unidade técnica 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TCE;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Análise</a:t>
            </a:r>
            <a:r>
              <a:rPr lang="pt-BR" sz="2800" b="1" i="1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inicial</a:t>
            </a:r>
            <a:r>
              <a:rPr lang="pt-BR" sz="2800" b="1" i="1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pt-BR" sz="2800" b="1" i="1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Relator</a:t>
            </a:r>
            <a:r>
              <a:rPr lang="pt-BR" sz="2800" b="1" i="1" spc="-2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</a:t>
            </a:r>
            <a:r>
              <a:rPr lang="pt-BR" sz="2000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concessão de contraditório, se necessário);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Manifestação do Ministério Público de Contas;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Elaboração da Proposta de Parecer Prévio do Relator;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6138BE4-DDC3-155A-15F7-567A8EA2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1" y="748674"/>
            <a:ext cx="11704320" cy="461665"/>
          </a:xfrm>
          <a:prstGeom prst="rect">
            <a:avLst/>
          </a:prstGeom>
          <a:solidFill>
            <a:srgbClr val="FFFF8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Etapas do processo de PCA no TCEPR</a:t>
            </a:r>
            <a:endParaRPr lang="pt-BR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lustração de um homem sorridente passeando com seu cachorro design de ...">
            <a:extLst>
              <a:ext uri="{FF2B5EF4-FFF2-40B4-BE49-F238E27FC236}">
                <a16:creationId xmlns:a16="http://schemas.microsoft.com/office/drawing/2014/main" id="{77275A40-F13D-F262-AE30-6773EE27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453" y="1563757"/>
            <a:ext cx="1488016" cy="14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71CA344-724B-AFB4-A823-06D40CC65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5A666F1-0A8D-AD47-4F4D-1B702FC90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52" y="4745686"/>
            <a:ext cx="6748039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*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autuação do processo de PCA </a:t>
            </a:r>
            <a:r>
              <a:rPr lang="pt-BR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será efetivada exclusivamente por peticionamento eletrônico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com o envio dos documentos através do Portal e-Contas Paraná, no sítio do TCE </a:t>
            </a:r>
            <a:r>
              <a:rPr lang="pt-BR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(TCEPR - IN </a:t>
            </a:r>
            <a:r>
              <a:rPr lang="pt-BR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r>
              <a:rPr lang="pt-BR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62/11; IS 27/11)</a:t>
            </a:r>
            <a:endParaRPr lang="pt-B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E001-08EF-B2DF-8B94-87FFCB58B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0A1A523F-842A-9E0F-CA9A-FE916B04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0" y="1315229"/>
            <a:ext cx="12054840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opinativo: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sobre a avaliação da execução orçamentária e financeira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consistirá em análise sobre os aspectos orçamentários, contábeis, financeiros e patrimoniais;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sobre a </a:t>
            </a:r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da atuação legislativa</a:t>
            </a:r>
            <a:r>
              <a:rPr lang="pt-BR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seguirá o disposto no Anexo II da IN 197/25 (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vetores referenciais</a:t>
            </a:r>
            <a:r>
              <a:rPr lang="pt-BR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03B3BFC-2FEC-8EC4-6CD0-9D5A33F0D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20" y="3111432"/>
            <a:ext cx="11869309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opinativo que consignará alguma das seguintes indicações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Regulares;</a:t>
            </a:r>
            <a:endParaRPr lang="pt-BR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Regulares com ressalvas;</a:t>
            </a:r>
            <a:endParaRPr lang="pt-BR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Irregulares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(quando a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pontada a inobservância de quaisquer dos itens de análise</a:t>
            </a:r>
            <a:r>
              <a:rPr lang="pt-BR" sz="2000" spc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compõem o escopo)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Abstenção de opinião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pt-BR" sz="20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quando da ausência dos dados ou documentos, que impossibilita total ou parcialmente a avaliação)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195C628-49E0-7C61-5E3D-EFE399410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752539"/>
            <a:ext cx="118693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INSTRUÇÕES DA UNIDADE TÉCNICA DO TCE</a:t>
            </a:r>
            <a:endParaRPr lang="pt-BR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3D7BE53-9037-3E6F-2D83-FA0924DA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914" y="3152700"/>
            <a:ext cx="7003109" cy="1200329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 ao Tribunal de Contas apreciar as contas, mediante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prévio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deverá ser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elaborado em sessenta dia a contar de seu recebimento.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CRFB/88 art. 71, I)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CF878A4-CAE9-D478-5D2A-776E629AE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</p:spTree>
    <p:extLst>
      <p:ext uri="{BB962C8B-B14F-4D97-AF65-F5344CB8AC3E}">
        <p14:creationId xmlns:p14="http://schemas.microsoft.com/office/powerpoint/2010/main" val="33233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AD865-F314-99D4-E75D-E4B722930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ACBD3987-E4FF-E8AB-59DC-6DD8ECE66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1438006"/>
            <a:ext cx="1186930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Após a emissão da instrução da unidade técnica, os autos serão encaminhados para análise do Relator e apreciação da necessidade de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concessão de contraditório e ampla defesa</a:t>
            </a:r>
            <a:r>
              <a:rPr lang="pt-B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ao gestor responsável pelas contas.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56CE469-7B82-AE28-6FB6-ED07B0E4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735498"/>
            <a:ext cx="11869309" cy="523220"/>
          </a:xfrm>
          <a:prstGeom prst="rect">
            <a:avLst/>
          </a:prstGeom>
          <a:solidFill>
            <a:srgbClr val="87F0FF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pt-BR" sz="2800" b="1" kern="1600" spc="-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ANÁLISE</a:t>
            </a:r>
            <a:r>
              <a:rPr lang="pt-BR" sz="2800" b="1" kern="1600" spc="-6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INICIAL</a:t>
            </a:r>
            <a:r>
              <a:rPr lang="pt-BR" sz="2800" b="1" kern="1600" spc="-4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t-BR" sz="2800" b="1" kern="1600" spc="-3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RELATOR </a:t>
            </a:r>
            <a:r>
              <a:rPr lang="pt-BR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(Relativo ao Escopo)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0859012-CF9E-AA72-2343-EF3B6320A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0" y="3247147"/>
            <a:ext cx="11869309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Quanto à </a:t>
            </a:r>
            <a:r>
              <a:rPr lang="pt-B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da Atuação Legislativa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a unidade técnica se </a:t>
            </a:r>
            <a:r>
              <a:rPr lang="pt-BR" sz="2200" b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pronunciará em contraditório</a:t>
            </a:r>
            <a:r>
              <a:rPr lang="pt-BR" sz="2200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apenas quanto a eventuais equívocos no preenchimento das respostas que impactem a  pontuação</a:t>
            </a:r>
            <a:r>
              <a:rPr lang="pt-BR" sz="2200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desde que seja apresentada documentação comprobatória que evidencie o atendimento da questão no exercício analisado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.(art.22 § 3º).</a:t>
            </a:r>
            <a:endParaRPr lang="pt-B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61911E5-331B-7DA4-EFCF-B8D53A2A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4" y="2683615"/>
            <a:ext cx="1140969" cy="631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6B497F1E-CECB-6375-6FB7-8D7C5E6E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93F6F59-8E3C-0DF0-0468-14B29368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24" y="5080436"/>
            <a:ext cx="1186930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Após a manifestação da unidade técnica, os autos serão encaminhados ao Relator, para deliberar sobre o encerramento da fase de instrução. 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0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E727-41DA-0C7B-A6A0-E749144D8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11705AAF-82D1-57D6-D06B-77E97CBF1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2173830"/>
            <a:ext cx="11869309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Encerrada a fase de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instrução processual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quais sejam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Autuação do Processo;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da Atuação Legislativa</a:t>
            </a:r>
            <a:r>
              <a:rPr lang="pt-BR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opinativo sobre a execução orçamentária e financeira dos recursos públicos,</a:t>
            </a:r>
          </a:p>
          <a:p>
            <a:pPr algn="just">
              <a:spcBef>
                <a:spcPts val="600"/>
              </a:spcBef>
            </a:pP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 autos serão encaminhados pelo Relator ao Ministério Público de Contas para manifestação</a:t>
            </a:r>
            <a:r>
              <a:rPr lang="pt-BR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16A9F21E-6B93-13D6-F20F-8EC074FD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1199922"/>
            <a:ext cx="11869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MANIFESTAÇÃO DO MINISTÉRIO PÚBLICO DE CONTAS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(art.  23)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A2D315F-BDDF-1E67-724E-E59011C7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</p:spTree>
    <p:extLst>
      <p:ext uri="{BB962C8B-B14F-4D97-AF65-F5344CB8AC3E}">
        <p14:creationId xmlns:p14="http://schemas.microsoft.com/office/powerpoint/2010/main" val="26205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0" y="1990201"/>
            <a:ext cx="11869309" cy="28469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TCE, r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ecebendo o processo de PCA, via peticionamento eletrônico, </a:t>
            </a:r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emitirá instrução contendo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Descrição da conjuntura social, econômica e política</a:t>
            </a:r>
            <a:r>
              <a:rPr lang="pt-BR" sz="28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  <a:endParaRPr lang="pt-BR" sz="2800" dirty="0">
              <a:solidFill>
                <a:srgbClr val="002060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Avaliação da implementação das políticas públicas municipais</a:t>
            </a:r>
            <a:r>
              <a:rPr lang="pt-BR" sz="28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  <a:endParaRPr lang="pt-BR" sz="2800" b="1" i="1" dirty="0">
              <a:solidFill>
                <a:srgbClr val="005E00"/>
              </a:solidFill>
              <a:highlight>
                <a:srgbClr val="FFFFFF"/>
              </a:highligh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b="1" i="1" dirty="0">
                <a:solidFill>
                  <a:srgbClr val="00204F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Emissão do Parecer Prévio </a:t>
            </a:r>
            <a:r>
              <a:rPr lang="pt-BR" sz="1400" b="1" i="1" dirty="0">
                <a:solidFill>
                  <a:srgbClr val="00204F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(Opinativo sobre a execução orçamentária e financeira dos recursos públicos municipais)</a:t>
            </a:r>
            <a:r>
              <a:rPr lang="pt-BR" sz="1400" dirty="0">
                <a:solidFill>
                  <a:srgbClr val="00204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pt-BR" sz="1400" dirty="0">
              <a:solidFill>
                <a:srgbClr val="00204F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Obs. PCA do Poder Executivo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2930B97-3FE4-2592-07B7-4865A60D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6" y="5125565"/>
            <a:ext cx="11728173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2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Obs. </a:t>
            </a:r>
            <a:r>
              <a:rPr lang="pt-BR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A ausência dos dados ou documentos requisitados impossibilita total ou parcialmente a instrução prevista.</a:t>
            </a:r>
            <a:endParaRPr lang="pt-BR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pt-BR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(art.18 IN TCEPR 172/22 e arts.22-25 IN 198/25)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C1421CD-5563-3629-C5D6-1BF6329AC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960782"/>
            <a:ext cx="118693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INSTRUÇÕES DO TCE</a:t>
            </a:r>
            <a:endParaRPr lang="pt-BR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ta: Curva para a Esquerda 5">
            <a:extLst>
              <a:ext uri="{FF2B5EF4-FFF2-40B4-BE49-F238E27FC236}">
                <a16:creationId xmlns:a16="http://schemas.microsoft.com/office/drawing/2014/main" id="{E7D7FB72-F4F9-F929-2791-325C4CC6B226}"/>
              </a:ext>
            </a:extLst>
          </p:cNvPr>
          <p:cNvSpPr/>
          <p:nvPr/>
        </p:nvSpPr>
        <p:spPr>
          <a:xfrm>
            <a:off x="9535882" y="3099384"/>
            <a:ext cx="508003" cy="758369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eta: Curva para a Esquerda 7">
            <a:extLst>
              <a:ext uri="{FF2B5EF4-FFF2-40B4-BE49-F238E27FC236}">
                <a16:creationId xmlns:a16="http://schemas.microsoft.com/office/drawing/2014/main" id="{EB9DA202-C7B8-C74B-7313-A0AD6EB8DB45}"/>
              </a:ext>
            </a:extLst>
          </p:cNvPr>
          <p:cNvSpPr/>
          <p:nvPr/>
        </p:nvSpPr>
        <p:spPr>
          <a:xfrm flipH="1" flipV="1">
            <a:off x="14510" y="3207658"/>
            <a:ext cx="382456" cy="758369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34" name="Picture 10" descr="Resultado de imagem para manipular desenho ">
            <a:extLst>
              <a:ext uri="{FF2B5EF4-FFF2-40B4-BE49-F238E27FC236}">
                <a16:creationId xmlns:a16="http://schemas.microsoft.com/office/drawing/2014/main" id="{52C46F7C-389F-B3F6-3268-2724521E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021" y="2426060"/>
            <a:ext cx="1638191" cy="12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t cats jump GIF - Find on GIFER">
            <a:extLst>
              <a:ext uri="{FF2B5EF4-FFF2-40B4-BE49-F238E27FC236}">
                <a16:creationId xmlns:a16="http://schemas.microsoft.com/office/drawing/2014/main" id="{09C645D1-55C0-2DAB-2CE5-505A5003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350" y="139821"/>
            <a:ext cx="2323303" cy="130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D1A2561D-6F72-60EB-C897-C7FC5D2AAA32}"/>
              </a:ext>
            </a:extLst>
          </p:cNvPr>
          <p:cNvSpPr/>
          <p:nvPr/>
        </p:nvSpPr>
        <p:spPr>
          <a:xfrm>
            <a:off x="4479235" y="1125518"/>
            <a:ext cx="4853511" cy="1306858"/>
          </a:xfrm>
          <a:prstGeom prst="wedgeEllipseCallout">
            <a:avLst>
              <a:gd name="adj1" fmla="val -24110"/>
              <a:gd name="adj2" fmla="val 9532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18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 Municipal:</a:t>
            </a:r>
          </a:p>
          <a:p>
            <a:pPr algn="ctr"/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Revisitar a metodologia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>
                <a:solidFill>
                  <a:srgbClr val="0018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análise e aprovação dos Instrumentos Orçamentários!!!</a:t>
            </a:r>
          </a:p>
        </p:txBody>
      </p:sp>
    </p:spTree>
    <p:extLst>
      <p:ext uri="{BB962C8B-B14F-4D97-AF65-F5344CB8AC3E}">
        <p14:creationId xmlns:p14="http://schemas.microsoft.com/office/powerpoint/2010/main" val="40720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6" grpId="0" animBg="1"/>
      <p:bldP spid="8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3C2DB-36DB-4C92-6BB5-B60B15C8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F9F4D2B2-37E0-BD53-6FB7-15D470F5E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2" y="1980203"/>
            <a:ext cx="11869309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Encerradas as fases de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instrução e manifestação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Ministério Público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Relator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formulará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“o 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VOTO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que conterá indicação pela regularidade, regularidade com ressalvas ou irregularidade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das contas prestadas 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pelo Presidente da Câmara Municipal </a:t>
            </a:r>
            <a:r>
              <a:rPr lang="pt-BR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(art. 16 da LCE nº 113/05</a:t>
            </a:r>
            <a:r>
              <a:rPr lang="pt-BR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2016F86-0C80-0039-93F8-4F149AA7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80" y="869670"/>
            <a:ext cx="117043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JULGAMENTO DAS CONTAS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(art.  24-25);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D597E5F-EDE5-B226-C9CE-268AF0D27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pic>
        <p:nvPicPr>
          <p:cNvPr id="3" name="Picture 16" descr="210+ Placa De Retorno Ilustração de stock, gráficos vetoriais e clipart ...">
            <a:extLst>
              <a:ext uri="{FF2B5EF4-FFF2-40B4-BE49-F238E27FC236}">
                <a16:creationId xmlns:a16="http://schemas.microsoft.com/office/drawing/2014/main" id="{1B90446A-F20B-F54D-E94A-228251C5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894"/>
            <a:ext cx="1815882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C36DED-AEAA-12FF-F7D5-9BCF24FF4195}"/>
              </a:ext>
            </a:extLst>
          </p:cNvPr>
          <p:cNvSpPr txBox="1"/>
          <p:nvPr/>
        </p:nvSpPr>
        <p:spPr>
          <a:xfrm>
            <a:off x="212036" y="3899597"/>
            <a:ext cx="10164416" cy="1015663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sz="2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efeitos da análise </a:t>
            </a:r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vetores referenciais da avaliação da </a:t>
            </a:r>
            <a:r>
              <a:rPr lang="pt-BR" sz="2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atuação legislativa </a:t>
            </a:r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(Anexo II), </a:t>
            </a:r>
            <a:r>
              <a:rPr lang="pt-BR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serão aplicáveis </a:t>
            </a:r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somente às prestações de contas referentes aos </a:t>
            </a:r>
            <a:r>
              <a:rPr lang="pt-BR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exercícios financeiros de 2026 e seguintes.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6920EB-D7CE-2978-E4CF-F01418BC6AB7}"/>
              </a:ext>
            </a:extLst>
          </p:cNvPr>
          <p:cNvSpPr txBox="1"/>
          <p:nvPr/>
        </p:nvSpPr>
        <p:spPr>
          <a:xfrm>
            <a:off x="238541" y="4948320"/>
            <a:ext cx="9223512" cy="1015663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Assim, visando à </a:t>
            </a:r>
            <a:r>
              <a:rPr lang="pt-BR" sz="20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adaptação</a:t>
            </a:r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Câmaras Municipais à metodologia prevista na IN, no exercício de 2026, a análise dos vetores referenciais da avaliação da atuação legislativa, </a:t>
            </a:r>
            <a:r>
              <a:rPr lang="pt-BR" sz="2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poderá acarretar</a:t>
            </a:r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exclusivamente, a </a:t>
            </a:r>
            <a:r>
              <a:rPr lang="pt-BR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0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ressalva” das contas</a:t>
            </a:r>
            <a:r>
              <a:rPr lang="pt-BR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82B957-772D-912D-7089-D40031DBBC0A}"/>
              </a:ext>
            </a:extLst>
          </p:cNvPr>
          <p:cNvSpPr txBox="1"/>
          <p:nvPr/>
        </p:nvSpPr>
        <p:spPr>
          <a:xfrm>
            <a:off x="238540" y="6039181"/>
            <a:ext cx="10164416" cy="70788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partir do exercício de 2027, sucederá a plena aplicação da IN, podendo a análise dos vetores referenciais da avaliação da atuação legislativa, acarretar a </a:t>
            </a:r>
            <a:r>
              <a:rPr lang="pt-BR" sz="2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irregularidade das contas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2" name="Rolagem: Horizontal 11">
            <a:extLst>
              <a:ext uri="{FF2B5EF4-FFF2-40B4-BE49-F238E27FC236}">
                <a16:creationId xmlns:a16="http://schemas.microsoft.com/office/drawing/2014/main" id="{4E3E9F91-F27C-9637-8EDD-43B7A78C54BB}"/>
              </a:ext>
            </a:extLst>
          </p:cNvPr>
          <p:cNvSpPr/>
          <p:nvPr/>
        </p:nvSpPr>
        <p:spPr>
          <a:xfrm>
            <a:off x="10137915" y="4921019"/>
            <a:ext cx="1762539" cy="1095072"/>
          </a:xfrm>
          <a:prstGeom prst="horizontalScroll">
            <a:avLst/>
          </a:prstGeom>
          <a:solidFill>
            <a:srgbClr val="00204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Art. 27 §§ 1-3</a:t>
            </a:r>
          </a:p>
        </p:txBody>
      </p:sp>
    </p:spTree>
    <p:extLst>
      <p:ext uri="{BB962C8B-B14F-4D97-AF65-F5344CB8AC3E}">
        <p14:creationId xmlns:p14="http://schemas.microsoft.com/office/powerpoint/2010/main" val="16459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7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AC1D-67D5-CB1E-7369-CC4967557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2" name="Text Box 4">
            <a:extLst>
              <a:ext uri="{FF2B5EF4-FFF2-40B4-BE49-F238E27FC236}">
                <a16:creationId xmlns:a16="http://schemas.microsoft.com/office/drawing/2014/main" id="{D0D28418-C5C6-E1AC-FDFC-6945ACE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517" y="376239"/>
            <a:ext cx="3977171" cy="502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6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Facilitador: 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1C6FE8FD-965E-D3F9-8153-D18C7D265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9173" y="184293"/>
            <a:ext cx="6010940" cy="625196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Antonio de Oliveira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Bacharel em Ciências Contábeis; 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Especialista em Administração Pública;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Mestre em Ciências Contábeis e Controladoria pela Universidade Regional de Blumenau – FURB;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Professor de pós-graduação na área pública das disciplinas: Orçamento, Contabilidade, Auditoria e Controladoria; 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Na graduação: contabilidade </a:t>
            </a:r>
          </a:p>
          <a:p>
            <a:pPr algn="ctr">
              <a:defRPr/>
            </a:pPr>
            <a:endParaRPr lang="en-US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Ex-</a:t>
            </a:r>
            <a:r>
              <a:rPr lang="en-US" sz="2133" dirty="0" err="1">
                <a:solidFill>
                  <a:srgbClr val="000099"/>
                </a:solidFill>
                <a:latin typeface="Arial" pitchFamily="34" charset="0"/>
              </a:rPr>
              <a:t>Diretor</a:t>
            </a: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 do Departamento de </a:t>
            </a:r>
            <a:r>
              <a:rPr lang="en-US" sz="2133" dirty="0" err="1">
                <a:solidFill>
                  <a:srgbClr val="000099"/>
                </a:solidFill>
                <a:latin typeface="Arial" pitchFamily="34" charset="0"/>
              </a:rPr>
              <a:t>Contabilidade</a:t>
            </a: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 da </a:t>
            </a:r>
            <a:r>
              <a:rPr lang="en-US" sz="2133" dirty="0" err="1">
                <a:solidFill>
                  <a:srgbClr val="000099"/>
                </a:solidFill>
                <a:latin typeface="Arial" pitchFamily="34" charset="0"/>
              </a:rPr>
              <a:t>Prefeitura</a:t>
            </a: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 de Curitiba (2004-2016)</a:t>
            </a: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1400" dirty="0">
                <a:solidFill>
                  <a:srgbClr val="000099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8198" name="Imagem 2">
            <a:extLst>
              <a:ext uri="{FF2B5EF4-FFF2-40B4-BE49-F238E27FC236}">
                <a16:creationId xmlns:a16="http://schemas.microsoft.com/office/drawing/2014/main" id="{0800C199-9D22-5D00-F947-5245B5AE9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7" y="903442"/>
            <a:ext cx="3977171" cy="512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3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2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1C2A1-7A47-DC8A-548D-EB4A2487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A49EB77F-A5E8-ECA6-B368-85AF5D1E0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1184296"/>
            <a:ext cx="11869309" cy="56015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1700" b="1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 113/05 Art. 16. </a:t>
            </a:r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contas serão julgadas</a:t>
            </a:r>
            <a:r>
              <a:rPr lang="pt-BR" sz="1700" b="1" dirty="0"/>
              <a:t>: </a:t>
            </a:r>
            <a:r>
              <a:rPr lang="pt-BR" sz="1700" b="1" dirty="0">
                <a:solidFill>
                  <a:srgbClr val="FF0000"/>
                </a:solidFill>
              </a:rPr>
              <a:t>* </a:t>
            </a:r>
            <a:r>
              <a:rPr lang="pt-BR" sz="1700" dirty="0"/>
              <a:t>(Lei Orgânica do TCEPR)</a:t>
            </a:r>
            <a:endParaRPr lang="pt-BR" sz="1700" b="1" dirty="0"/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00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– regulares</a:t>
            </a:r>
            <a:r>
              <a:rPr lang="pt-BR" sz="1700" dirty="0"/>
              <a:t>, </a:t>
            </a:r>
            <a:r>
              <a:rPr lang="pt-BR" sz="1700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expressarem, de forma clara e objetiva, a exatidão dos demonstrativos contábeis, financeiros, a legalidade, a legitimidade, a eficácia e a economicidade dos </a:t>
            </a:r>
            <a:r>
              <a:rPr lang="pt-BR" sz="1700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atos de gestão do responsável</a:t>
            </a:r>
            <a:r>
              <a:rPr lang="pt-BR" sz="1700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bem como, o </a:t>
            </a:r>
            <a:r>
              <a:rPr lang="pt-BR" sz="1700" b="1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atendimento das metas e objetivos</a:t>
            </a:r>
            <a:r>
              <a:rPr lang="pt-BR" sz="1700" b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– </a:t>
            </a:r>
            <a:r>
              <a:rPr lang="pt-BR" sz="1700" b="1" i="1" dirty="0">
                <a:solidFill>
                  <a:srgbClr val="9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regulares com ressalva</a:t>
            </a:r>
            <a:r>
              <a:rPr lang="pt-BR" sz="1700" dirty="0"/>
              <a:t>, </a:t>
            </a:r>
            <a:r>
              <a:rPr lang="pt-BR" sz="1700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evidenciarem impropriedade ou qualquer outra falta de natureza formal, da qual </a:t>
            </a:r>
            <a:r>
              <a:rPr lang="pt-BR" sz="1700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resulte dano ao erário ou à execução do programa, ato ou gestão</a:t>
            </a:r>
            <a:r>
              <a:rPr lang="pt-BR" sz="1700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– irregulares</a:t>
            </a:r>
            <a:r>
              <a:rPr lang="pt-BR" sz="1700" dirty="0"/>
              <a:t>,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comprovada qualquer das seguintes ocorrências:</a:t>
            </a:r>
            <a:r>
              <a:rPr lang="pt-BR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omissão no dever de prestar contas;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infração à norma legal ou regulamentar; c) ...Vetada...;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desfalque ou desvio de dinheiro, bens ou valores públicos;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desvio de finalidade;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dano ao erário.</a:t>
            </a:r>
            <a:r>
              <a:rPr lang="pt-BR" sz="1700" dirty="0"/>
              <a:t> (Incluído pela LC n. 194/2016)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1º </a:t>
            </a:r>
            <a:r>
              <a:rPr lang="pt-BR" sz="1700" dirty="0"/>
              <a:t>Nas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hipóteses</a:t>
            </a:r>
            <a:r>
              <a:rPr lang="pt-BR" sz="1700" dirty="0"/>
              <a:t> das alíneas “c”, “</a:t>
            </a:r>
            <a:r>
              <a:rPr lang="pt-B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t-BR" sz="1700" dirty="0"/>
              <a:t>” e “</a:t>
            </a:r>
            <a:r>
              <a:rPr lang="pt-B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1700" dirty="0"/>
              <a:t>”, do inciso III, deste artigo, o Tribunal de Contas fixará </a:t>
            </a:r>
            <a:r>
              <a:rPr lang="pt-BR" sz="1700" b="1" i="1" dirty="0">
                <a:solidFill>
                  <a:srgbClr val="D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solidária</a:t>
            </a:r>
            <a:r>
              <a:rPr lang="pt-BR" sz="1700" dirty="0"/>
              <a:t>: a) </a:t>
            </a:r>
            <a:r>
              <a:rPr lang="pt-BR" sz="1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agente público que praticou o ato irregular</a:t>
            </a:r>
            <a:r>
              <a:rPr lang="pt-BR" sz="1700" dirty="0"/>
              <a:t>; b) </a:t>
            </a:r>
            <a:r>
              <a:rPr lang="pt-BR" sz="1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terceiro que, como contratante ou parte interessada na prática do mesmo ato, de qualquer modo haja concorrido para o cometimento do dano apurado</a:t>
            </a:r>
            <a:r>
              <a:rPr lang="pt-BR" sz="1700" dirty="0"/>
              <a:t>.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dirty="0"/>
              <a:t>§ 2º Na hipótese da alínea e, do inciso III, deste artigo, a decisão do Tribunal de Contas fixará a </a:t>
            </a:r>
            <a:r>
              <a:rPr lang="pt-BR" sz="1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solidária</a:t>
            </a:r>
            <a:r>
              <a:rPr lang="pt-B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700" dirty="0"/>
              <a:t>do ente público </a:t>
            </a:r>
            <a:r>
              <a:rPr lang="pt-BR" sz="1700" u="sng" dirty="0"/>
              <a:t>beneficiado com o desvio de finalidade</a:t>
            </a:r>
            <a:r>
              <a:rPr lang="pt-BR" sz="1700" dirty="0"/>
              <a:t>, para </a:t>
            </a:r>
            <a:r>
              <a:rPr lang="pt-BR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fins de ressarcimento </a:t>
            </a:r>
            <a:r>
              <a:rPr lang="pt-BR" sz="1700" dirty="0"/>
              <a:t>e do agente público responsável, e sem prejuízo das demais sanções pessoais deste último.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dirty="0"/>
              <a:t>§ 3º O Tribunal poderá julgar irregulares as contas no caso de reincidência no descumprimento de determinação de que o responsável tenha tido ciência, feita em processo de tomada ou prestação de contas.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4º Verificada as hipóteses do §1º, o Tribunal providenciará a imediata remessa de cópia da documentação pertinente ao </a:t>
            </a:r>
            <a:r>
              <a:rPr lang="pt-BR" sz="17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Ministério Público Estadual, para ajuizamento das ações civis e penais cabíveis</a:t>
            </a:r>
            <a:r>
              <a:rPr lang="pt-BR" sz="1700" dirty="0">
                <a:solidFill>
                  <a:srgbClr val="0070C0"/>
                </a:solidFill>
              </a:rPr>
              <a:t>.       </a:t>
            </a:r>
            <a:r>
              <a:rPr lang="pt-BR" sz="17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(grifo nosso)</a:t>
            </a:r>
            <a:endParaRPr lang="pt-BR" sz="17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D7D1940-D188-44EA-7B1A-1F882F32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3" y="646516"/>
            <a:ext cx="1186930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JULGAMENTO DAS CONTAS – </a:t>
            </a:r>
            <a:r>
              <a:rPr lang="pt-BR" sz="2400" b="1" i="1" kern="1600" dirty="0">
                <a:solidFill>
                  <a:srgbClr val="00366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i="1" u="sng" kern="1600" dirty="0">
                <a:solidFill>
                  <a:srgbClr val="00366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Poder Executivo</a:t>
            </a:r>
            <a:r>
              <a:rPr lang="pt-BR" sz="2400" b="1" i="1" kern="1600" dirty="0">
                <a:solidFill>
                  <a:srgbClr val="00366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pt-BR" sz="2600" b="1" i="1" kern="1600" dirty="0">
                <a:solidFill>
                  <a:srgbClr val="00366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(arts. 24-25)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BDF3F0E-AFED-65A2-DA89-A679FB583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 nº 197/2025 TCEPR</a:t>
            </a:r>
          </a:p>
        </p:txBody>
      </p:sp>
      <p:pic>
        <p:nvPicPr>
          <p:cNvPr id="1028" name="Picture 4" descr="Atenção Sticker - Atenção - Discover &amp; Share GIFs">
            <a:extLst>
              <a:ext uri="{FF2B5EF4-FFF2-40B4-BE49-F238E27FC236}">
                <a16:creationId xmlns:a16="http://schemas.microsoft.com/office/drawing/2014/main" id="{1E7F1E1A-9328-9668-9478-6C2E2313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596" y="72171"/>
            <a:ext cx="1433013" cy="86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14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E709C-61D1-A063-D418-5BE3EA085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1E358B63-7B7C-05B5-7CB5-F9C1924EDE86}"/>
              </a:ext>
            </a:extLst>
          </p:cNvPr>
          <p:cNvSpPr txBox="1">
            <a:spLocks noChangeArrowheads="1"/>
          </p:cNvSpPr>
          <p:nvPr/>
        </p:nvSpPr>
        <p:spPr>
          <a:xfrm>
            <a:off x="6653" y="70415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AB90C13B-2A26-F298-EA3C-6D172ADF3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NT nº 38/2025 – CGF/TCE-PR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2A8A493-9E05-8D04-0BBA-D898C90F3665}"/>
              </a:ext>
            </a:extLst>
          </p:cNvPr>
          <p:cNvSpPr txBox="1"/>
          <p:nvPr/>
        </p:nvSpPr>
        <p:spPr>
          <a:xfrm>
            <a:off x="304799" y="757539"/>
            <a:ext cx="11012558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</a:rPr>
              <a:t>Dispõe sobre a prestação de contas do Poder Legislativo Municipal: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i="1" dirty="0">
                <a:solidFill>
                  <a:schemeClr val="bg1"/>
                </a:solidFill>
              </a:rPr>
              <a:t>estruturação dos formulários, </a:t>
            </a:r>
            <a:r>
              <a:rPr lang="pt-BR" sz="2000" b="1" i="1" u="sng" dirty="0">
                <a:solidFill>
                  <a:srgbClr val="FFFF00"/>
                </a:solidFill>
              </a:rPr>
              <a:t>metodologia de apuração do grau de atendimento</a:t>
            </a:r>
            <a:r>
              <a:rPr lang="pt-BR" sz="2000" i="1" dirty="0">
                <a:solidFill>
                  <a:schemeClr val="bg1"/>
                </a:solidFill>
              </a:rPr>
              <a:t>, cadastramento de interlocutores e período de envio de respostas.</a:t>
            </a:r>
            <a:endParaRPr lang="pt-B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5104605-AF01-ADF0-22FD-8ACE9431884D}"/>
              </a:ext>
            </a:extLst>
          </p:cNvPr>
          <p:cNvSpPr txBox="1"/>
          <p:nvPr/>
        </p:nvSpPr>
        <p:spPr>
          <a:xfrm>
            <a:off x="490330" y="1927619"/>
            <a:ext cx="10800521" cy="1631216"/>
          </a:xfrm>
          <a:prstGeom prst="rect">
            <a:avLst/>
          </a:prstGeom>
          <a:solidFill>
            <a:srgbClr val="0034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Objetivo:</a:t>
            </a: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Verificar o 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 de </a:t>
            </a:r>
            <a:r>
              <a:rPr lang="pt-BR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atendimento das competências e ações do Poder Legislativo Municipal</a:t>
            </a: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chemeClr val="bg1"/>
                </a:solidFill>
              </a:rPr>
              <a:t>que visem a fortalecer a atuação legislativa, de forma a assegurar a transparência da gestão, </a:t>
            </a:r>
            <a:r>
              <a:rPr lang="pt-BR" sz="2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promover a fiscalização eficaz do Poder Executivo</a:t>
            </a:r>
            <a:r>
              <a:rPr lang="pt-BR" sz="2000" dirty="0">
                <a:solidFill>
                  <a:schemeClr val="bg1"/>
                </a:solidFill>
              </a:rPr>
              <a:t> e o julgamento independente das contas municipais, com estrita observância do devido processo legal, bem como fomentar a participação cidadã.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8DB1ABB-2AAE-4318-8974-36CC7FB5A7CC}"/>
              </a:ext>
            </a:extLst>
          </p:cNvPr>
          <p:cNvSpPr txBox="1"/>
          <p:nvPr/>
        </p:nvSpPr>
        <p:spPr>
          <a:xfrm>
            <a:off x="816595" y="3696781"/>
            <a:ext cx="10800521" cy="2862322"/>
          </a:xfrm>
          <a:prstGeom prst="rect">
            <a:avLst/>
          </a:prstGeom>
          <a:solidFill>
            <a:srgbClr val="001A43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Estruturação da Avaliação</a:t>
            </a:r>
            <a:r>
              <a:rPr lang="pt-BR" sz="2000" dirty="0">
                <a:solidFill>
                  <a:schemeClr val="bg1"/>
                </a:solidFill>
              </a:rPr>
              <a:t>: baseada em respostas a formulários eletrônicos.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Questões de Avaliação </a:t>
            </a:r>
            <a:r>
              <a:rPr lang="pt-BR" sz="2000" dirty="0">
                <a:solidFill>
                  <a:schemeClr val="bg1"/>
                </a:solidFill>
              </a:rPr>
              <a:t>(06) &gt;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de Verificação </a:t>
            </a:r>
            <a:r>
              <a:rPr lang="pt-BR" sz="2000" dirty="0">
                <a:solidFill>
                  <a:schemeClr val="bg1"/>
                </a:solidFill>
              </a:rPr>
              <a:t>(15) &gt;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de Questionários </a:t>
            </a:r>
            <a:r>
              <a:rPr lang="pt-BR" sz="2000" dirty="0">
                <a:solidFill>
                  <a:schemeClr val="bg1"/>
                </a:solidFill>
              </a:rPr>
              <a:t>(281)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Opções de respostas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</a:rPr>
              <a:t>Sim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</a:rPr>
              <a:t>Não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</a:rPr>
              <a:t>Não se aplica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</a:rPr>
              <a:t>Outras alternativas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err="1">
                <a:solidFill>
                  <a:schemeClr val="bg1"/>
                </a:solidFill>
              </a:rPr>
              <a:t>Uplod</a:t>
            </a:r>
            <a:r>
              <a:rPr lang="pt-BR" sz="2000" dirty="0">
                <a:solidFill>
                  <a:schemeClr val="bg1"/>
                </a:solidFill>
              </a:rPr>
              <a:t> de documentos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</a:rPr>
              <a:t>Campos livres (texto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8E8F584-7BC2-DB75-5D34-14E27C0D3972}"/>
              </a:ext>
            </a:extLst>
          </p:cNvPr>
          <p:cNvSpPr txBox="1"/>
          <p:nvPr/>
        </p:nvSpPr>
        <p:spPr>
          <a:xfrm>
            <a:off x="3697660" y="4644023"/>
            <a:ext cx="7919456" cy="707886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Interlocutor das Câmaras Municipais:</a:t>
            </a:r>
          </a:p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Presidente da Câmara Municipal, na qualidade de Gestor das Contas.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F088E7-4A37-2B2D-BA62-768599C99C4F}"/>
              </a:ext>
            </a:extLst>
          </p:cNvPr>
          <p:cNvSpPr txBox="1"/>
          <p:nvPr/>
        </p:nvSpPr>
        <p:spPr>
          <a:xfrm>
            <a:off x="4545496" y="5482414"/>
            <a:ext cx="7071620" cy="707886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de envio das respostas aos Formulários Eletrônicos:</a:t>
            </a:r>
          </a:p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(02 a 12.25) &gt;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aguardar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NT para 2026!  </a:t>
            </a:r>
          </a:p>
        </p:txBody>
      </p:sp>
    </p:spTree>
    <p:extLst>
      <p:ext uri="{BB962C8B-B14F-4D97-AF65-F5344CB8AC3E}">
        <p14:creationId xmlns:p14="http://schemas.microsoft.com/office/powerpoint/2010/main" val="1090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animBg="1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D488E-0C08-A05E-A4D6-E87CC0C27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que é o poder ? - Segunda Fase - Medium">
            <a:extLst>
              <a:ext uri="{FF2B5EF4-FFF2-40B4-BE49-F238E27FC236}">
                <a16:creationId xmlns:a16="http://schemas.microsoft.com/office/drawing/2014/main" id="{5BEBC56A-7B14-3BE7-05B3-25212848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7" y="81998"/>
            <a:ext cx="11953461" cy="672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lagem: Vertical 6">
            <a:extLst>
              <a:ext uri="{FF2B5EF4-FFF2-40B4-BE49-F238E27FC236}">
                <a16:creationId xmlns:a16="http://schemas.microsoft.com/office/drawing/2014/main" id="{F611313E-024C-BC5A-D3BE-E0B743723B96}"/>
              </a:ext>
            </a:extLst>
          </p:cNvPr>
          <p:cNvSpPr/>
          <p:nvPr/>
        </p:nvSpPr>
        <p:spPr>
          <a:xfrm>
            <a:off x="1417973" y="887895"/>
            <a:ext cx="2491408" cy="1143000"/>
          </a:xfrm>
          <a:prstGeom prst="verticalScroll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4CFBA84-5120-D6B6-309C-D9963554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95" y="74502"/>
            <a:ext cx="7156995" cy="400110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FISCALIZAÇÃO REALIZADA PELO TCE(PR)</a:t>
            </a:r>
          </a:p>
        </p:txBody>
      </p:sp>
      <p:pic>
        <p:nvPicPr>
          <p:cNvPr id="9" name="Picture 10" descr="Eureka GIFs - Get the best gif on GIFER">
            <a:extLst>
              <a:ext uri="{FF2B5EF4-FFF2-40B4-BE49-F238E27FC236}">
                <a16:creationId xmlns:a16="http://schemas.microsoft.com/office/drawing/2014/main" id="{931D3CF8-938F-06AB-CEEC-1A71B42C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98" y="649356"/>
            <a:ext cx="2573326" cy="14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18376A7-1CB4-B1BB-2EA6-7207CB79E2D8}"/>
              </a:ext>
            </a:extLst>
          </p:cNvPr>
          <p:cNvSpPr txBox="1">
            <a:spLocks noChangeArrowheads="1"/>
          </p:cNvSpPr>
          <p:nvPr/>
        </p:nvSpPr>
        <p:spPr>
          <a:xfrm>
            <a:off x="79517" y="2106004"/>
            <a:ext cx="3591336" cy="47350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ORIGEM DA FISCALIZAÇÃO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Fiscalização </a:t>
            </a:r>
            <a:r>
              <a:rPr lang="pt-BR" dirty="0"/>
              <a:t>(PAF)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Legislativo </a:t>
            </a:r>
            <a:r>
              <a:rPr lang="pt-BR" sz="1600" dirty="0"/>
              <a:t>(ALEP/Câmara de Vereadores)</a:t>
            </a:r>
            <a:r>
              <a:rPr lang="pt-BR" dirty="0"/>
              <a:t>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Denúncias e Representações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Ouvidorias</a:t>
            </a:r>
            <a:r>
              <a:rPr lang="pt-BR" dirty="0"/>
              <a:t>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Critérios: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a. Arts. 260-265 do RI.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b. Arts. 320-322-B do RI.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c. Arts. 275-282 do RI.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d. Arts. 22 e 175-A do RI</a:t>
            </a:r>
            <a:endParaRPr lang="pt-B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0E68BD7-7DFF-9899-EF9D-94F12A94E71A}"/>
              </a:ext>
            </a:extLst>
          </p:cNvPr>
          <p:cNvSpPr txBox="1">
            <a:spLocks noChangeArrowheads="1"/>
          </p:cNvSpPr>
          <p:nvPr/>
        </p:nvSpPr>
        <p:spPr>
          <a:xfrm>
            <a:off x="3756998" y="2112632"/>
            <a:ext cx="3836497" cy="47350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INSTRUMENTOS DE FISCALIZAÇÃO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a.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Auditorias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(Financeira/operacional/conformidade)</a:t>
            </a:r>
            <a:r>
              <a:rPr lang="pt-BR" sz="1600" dirty="0"/>
              <a:t>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b.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Inspeções </a:t>
            </a:r>
            <a:r>
              <a:rPr lang="pt-BR" dirty="0"/>
              <a:t>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c.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Levantamentos</a:t>
            </a:r>
            <a:r>
              <a:rPr lang="pt-BR" dirty="0"/>
              <a:t> 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(Conhecer a organização)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d.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Acompanhamento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(Proar)</a:t>
            </a:r>
            <a:r>
              <a:rPr lang="pt-BR" dirty="0"/>
              <a:t>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e.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</a:t>
            </a:r>
            <a:r>
              <a:rPr lang="pt-BR" dirty="0"/>
              <a:t>: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Arts. 253-254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255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256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Arts. 257-258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259 do RI. </a:t>
            </a:r>
            <a:endParaRPr lang="pt-B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1BC74AC-2203-9841-39A5-AC63833852D3}"/>
              </a:ext>
            </a:extLst>
          </p:cNvPr>
          <p:cNvSpPr txBox="1">
            <a:spLocks noChangeArrowheads="1"/>
          </p:cNvSpPr>
          <p:nvPr/>
        </p:nvSpPr>
        <p:spPr>
          <a:xfrm>
            <a:off x="7686268" y="2122551"/>
            <a:ext cx="4426215" cy="47549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POSSÍVEIS RESULTADOS DA FISCALIZAÇÃO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 constatadas irregularidades ou oportunidades de melhoria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Determinação</a:t>
            </a:r>
            <a:r>
              <a:rPr lang="pt-BR" dirty="0"/>
              <a:t> (imposição)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Recomendação</a:t>
            </a:r>
            <a:r>
              <a:rPr lang="pt-BR" dirty="0"/>
              <a:t>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 cautelar</a:t>
            </a:r>
            <a:r>
              <a:rPr lang="pt-BR" dirty="0"/>
              <a:t> (ação rápida)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Sanção e outras medidas </a:t>
            </a:r>
            <a:r>
              <a:rPr lang="pt-BR" sz="1600" dirty="0"/>
              <a:t>(ex.: Multa, restituição de valores, inabilitação para o exercício de cargo em comissão).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Critérios: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244 do RI do TCE-PR.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244 do RI do TCE-PR.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53 da Lei Orgânica do TCE-PR.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85 a 101 Lei Orgânica do TCE-PR. </a:t>
            </a:r>
            <a:endParaRPr lang="pt-B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2FA4198-386F-8100-6291-4534EAA74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929" y="138521"/>
            <a:ext cx="2778318" cy="1969770"/>
          </a:xfrm>
          <a:prstGeom prst="rect">
            <a:avLst/>
          </a:prstGeom>
          <a:solidFill>
            <a:schemeClr val="tx1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u="sng" dirty="0">
                <a:solidFill>
                  <a:srgbClr val="00FFFF"/>
                </a:solidFill>
                <a:ea typeface="Arial" panose="020B0604020202020204" pitchFamily="34" charset="0"/>
                <a:cs typeface="Arial" panose="020B0604020202020204" pitchFamily="34" charset="0"/>
              </a:rPr>
              <a:t>O opinativo</a:t>
            </a:r>
            <a:r>
              <a:rPr lang="pt-BR" sz="1600" b="1" dirty="0">
                <a:solidFill>
                  <a:srgbClr val="00FFFF"/>
                </a:solidFill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1600" b="1" dirty="0">
              <a:solidFill>
                <a:srgbClr val="00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Regulares;</a:t>
            </a:r>
            <a:endParaRPr lang="pt-B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Regulares com ressalvas;</a:t>
            </a:r>
            <a:endParaRPr lang="pt-B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Irregulares</a:t>
            </a:r>
            <a:r>
              <a:rPr lang="pt-BR" sz="1600" dirty="0">
                <a:solidFill>
                  <a:srgbClr val="FFFF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pt-BR" sz="1600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Abstenção de opinião</a:t>
            </a:r>
            <a:r>
              <a:rPr lang="pt-BR" sz="16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eta: Curva para a Direita 13">
            <a:extLst>
              <a:ext uri="{FF2B5EF4-FFF2-40B4-BE49-F238E27FC236}">
                <a16:creationId xmlns:a16="http://schemas.microsoft.com/office/drawing/2014/main" id="{9DC47CC7-5FEB-0D71-769D-0CA025ECD6F3}"/>
              </a:ext>
            </a:extLst>
          </p:cNvPr>
          <p:cNvSpPr/>
          <p:nvPr/>
        </p:nvSpPr>
        <p:spPr>
          <a:xfrm flipV="1">
            <a:off x="8935528" y="848138"/>
            <a:ext cx="415468" cy="1451356"/>
          </a:xfrm>
          <a:prstGeom prst="curvedRightArrow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A173DF5-CCED-002A-CBD6-ECF19BCEABAA}"/>
              </a:ext>
            </a:extLst>
          </p:cNvPr>
          <p:cNvSpPr txBox="1"/>
          <p:nvPr/>
        </p:nvSpPr>
        <p:spPr>
          <a:xfrm>
            <a:off x="3008244" y="6083612"/>
            <a:ext cx="6096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LCE Pr 113/05 (Lei Orgânica TCEPR) 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2" name="Picture 2" descr="Atenção png | PNGWing">
            <a:extLst>
              <a:ext uri="{FF2B5EF4-FFF2-40B4-BE49-F238E27FC236}">
                <a16:creationId xmlns:a16="http://schemas.microsoft.com/office/drawing/2014/main" id="{ED408CBF-7B5B-A1E0-E960-E629B7318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" y="21755"/>
            <a:ext cx="1227095" cy="12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7">
            <a:extLst>
              <a:ext uri="{FF2B5EF4-FFF2-40B4-BE49-F238E27FC236}">
                <a16:creationId xmlns:a16="http://schemas.microsoft.com/office/drawing/2014/main" id="{C383D7AC-DD08-9495-F3E8-B270BC401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839" y="4027156"/>
            <a:ext cx="237735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B0F0"/>
            </a:solidFill>
            <a:prstDash val="lgDashDotDot"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ContrastingRightFacing"/>
            <a:lightRig rig="soft" dir="t">
              <a:rot lat="0" lon="0" rev="0"/>
            </a:lightRig>
          </a:scene3d>
          <a:sp3d contourW="44450" prstMaterial="matte">
            <a:bevelT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&lt;2.091 questões&gt;</a:t>
            </a:r>
            <a:endParaRPr lang="pt-BR" alt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CEE7EB-6310-E9BE-5A74-3F1F77373C63}"/>
              </a:ext>
            </a:extLst>
          </p:cNvPr>
          <p:cNvSpPr txBox="1"/>
          <p:nvPr/>
        </p:nvSpPr>
        <p:spPr>
          <a:xfrm>
            <a:off x="655982" y="5122830"/>
            <a:ext cx="6096000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t-BR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Antecipar ações via Mitigação</a:t>
            </a:r>
            <a:endParaRPr lang="pt-BR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7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8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9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1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2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3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4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5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60"/>
                            </p:stCondLst>
                            <p:childTnLst>
                              <p:par>
                                <p:cTn id="6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6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1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6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11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6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61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860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11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36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61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86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11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360"/>
                            </p:stCondLst>
                            <p:childTnLst>
                              <p:par>
                                <p:cTn id="1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36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610"/>
                            </p:stCondLst>
                            <p:childTnLst>
                              <p:par>
                                <p:cTn id="1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86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110"/>
                            </p:stCondLst>
                            <p:childTnLst>
                              <p:par>
                                <p:cTn id="1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360"/>
                            </p:stCondLst>
                            <p:childTnLst>
                              <p:par>
                                <p:cTn id="1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610"/>
                            </p:stCondLst>
                            <p:childTnLst>
                              <p:par>
                                <p:cTn id="1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860"/>
                            </p:stCondLst>
                            <p:childTnLst>
                              <p:par>
                                <p:cTn id="1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8110"/>
                            </p:stCondLst>
                            <p:childTnLst>
                              <p:par>
                                <p:cTn id="1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5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5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360"/>
                            </p:stCondLst>
                            <p:childTnLst>
                              <p:par>
                                <p:cTn id="1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8610"/>
                            </p:stCondLst>
                            <p:childTnLst>
                              <p:par>
                                <p:cTn id="1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5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5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860"/>
                            </p:stCondLst>
                            <p:childTnLst>
                              <p:par>
                                <p:cTn id="1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110"/>
                            </p:stCondLst>
                            <p:childTnLst>
                              <p:par>
                                <p:cTn id="1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110"/>
                            </p:stCondLst>
                            <p:childTnLst>
                              <p:par>
                                <p:cTn id="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610"/>
                            </p:stCondLst>
                            <p:childTnLst>
                              <p:par>
                                <p:cTn id="19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610"/>
                            </p:stCondLst>
                            <p:childTnLst>
                              <p:par>
                                <p:cTn id="1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4110"/>
                            </p:stCondLst>
                            <p:childTnLst>
                              <p:par>
                                <p:cTn id="2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 autoUpdateAnimBg="0"/>
      <p:bldP spid="10" grpId="1" animBg="1"/>
      <p:bldP spid="11" grpId="0" build="p" autoUpdateAnimBg="0"/>
      <p:bldP spid="11" grpId="1" animBg="1"/>
      <p:bldP spid="12" grpId="0" build="p" autoUpdateAnimBg="0"/>
      <p:bldP spid="12" grpId="1" animBg="1"/>
      <p:bldP spid="13" grpId="0" animBg="1"/>
      <p:bldP spid="14" grpId="0" animBg="1"/>
      <p:bldP spid="16" grpId="0" animBg="1"/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C59DA-8B9D-DC0C-5F9C-64A0C4C37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725C592D-7B8D-AF8C-0485-5C7D98C69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81" y="142853"/>
            <a:ext cx="8746436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rgbClr val="000099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dirty="0">
                <a:solidFill>
                  <a:srgbClr val="333333"/>
                </a:solidFill>
                <a:latin typeface="Arial" charset="0"/>
              </a:rPr>
              <a:t>CÂMARA MUNICIPAL</a:t>
            </a:r>
          </a:p>
        </p:txBody>
      </p:sp>
      <p:pic>
        <p:nvPicPr>
          <p:cNvPr id="1028" name="Picture 4" descr="O que fazem os deputados - O Legislativo para crianças - Câmara dos ...">
            <a:extLst>
              <a:ext uri="{FF2B5EF4-FFF2-40B4-BE49-F238E27FC236}">
                <a16:creationId xmlns:a16="http://schemas.microsoft.com/office/drawing/2014/main" id="{B2593249-D2B3-8EEB-54C5-8E9F9D3BE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259"/>
            <a:ext cx="12192000" cy="47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5E4FC94-151A-B17D-F098-7A072C473B4C}"/>
              </a:ext>
            </a:extLst>
          </p:cNvPr>
          <p:cNvSpPr/>
          <p:nvPr/>
        </p:nvSpPr>
        <p:spPr>
          <a:xfrm>
            <a:off x="238541" y="1179441"/>
            <a:ext cx="10429460" cy="1669774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governo municipal no Brasil é de 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funções divididas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 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legislativas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Prefeito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 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executivas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há entre ambos, qualquer subordinação administrativa ou política.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existe entre ambos é apenas entrosamento de funções e de atividades político-administrativas.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BD4BE94-06C7-8BD2-C099-6E3E5E7B93AC}"/>
              </a:ext>
            </a:extLst>
          </p:cNvPr>
          <p:cNvSpPr/>
          <p:nvPr/>
        </p:nvSpPr>
        <p:spPr>
          <a:xfrm>
            <a:off x="443952" y="2961857"/>
            <a:ext cx="10429460" cy="758691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Atribuição típica e predominante:  </a:t>
            </a:r>
            <a:r>
              <a:rPr lang="pt-BR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Normativa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 a administração do Município e a conduta dos munícipes no que afeta aos interesses  locais.</a:t>
            </a:r>
          </a:p>
          <a:p>
            <a:pPr algn="just"/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454E4BA-D139-595D-331F-573CC64ECBCC}"/>
              </a:ext>
            </a:extLst>
          </p:cNvPr>
          <p:cNvSpPr/>
          <p:nvPr/>
        </p:nvSpPr>
        <p:spPr>
          <a:xfrm>
            <a:off x="450570" y="3882877"/>
            <a:ext cx="11449884" cy="2385394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Câmara: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administra o Município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estabelece, apenas, normas de administração.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executa obras e serviços públicos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dispõe, unicamente, sobre sua execução.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compõe nem dirige o funcionalismo da Prefeitura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edita, tão somente, preceitos para sua organização e direção.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arrecada nem aplica as rendas locais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apenas institui ou altera tributos e autoriza sua arrecadação e aplicação.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governa o Município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mas regula e controla a atuação governamental do Executivo, personalizado no prefeito. 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82DF9334-9931-7352-D989-69769F9F00AF}"/>
              </a:ext>
            </a:extLst>
          </p:cNvPr>
          <p:cNvSpPr/>
          <p:nvPr/>
        </p:nvSpPr>
        <p:spPr>
          <a:xfrm>
            <a:off x="9687333" y="67974"/>
            <a:ext cx="1276631" cy="414273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3ª/5ª/6ª Fase</a:t>
            </a:r>
          </a:p>
        </p:txBody>
      </p:sp>
      <p:sp>
        <p:nvSpPr>
          <p:cNvPr id="2" name="Explosão: 8 Pontos 1">
            <a:extLst>
              <a:ext uri="{FF2B5EF4-FFF2-40B4-BE49-F238E27FC236}">
                <a16:creationId xmlns:a16="http://schemas.microsoft.com/office/drawing/2014/main" id="{A5E3B115-9A87-AA29-6249-748C39C886FA}"/>
              </a:ext>
            </a:extLst>
          </p:cNvPr>
          <p:cNvSpPr/>
          <p:nvPr/>
        </p:nvSpPr>
        <p:spPr>
          <a:xfrm>
            <a:off x="8918711" y="147486"/>
            <a:ext cx="2994991" cy="20535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da atuação legislativa</a:t>
            </a:r>
          </a:p>
        </p:txBody>
      </p:sp>
      <p:pic>
        <p:nvPicPr>
          <p:cNvPr id="1030" name="Picture 6" descr="Gifs Animados de Moscas">
            <a:extLst>
              <a:ext uri="{FF2B5EF4-FFF2-40B4-BE49-F238E27FC236}">
                <a16:creationId xmlns:a16="http://schemas.microsoft.com/office/drawing/2014/main" id="{C66D25A8-C3A1-5ADE-8441-AB976C2E0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1" y="44255"/>
            <a:ext cx="934696" cy="7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701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E94C1-1211-4D97-5577-0938841EA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1AF0DB5-E496-F7EA-05CC-4788802B6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27161"/>
            <a:ext cx="7440034" cy="40011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rgbClr val="000099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000" b="1" i="1" dirty="0">
                <a:solidFill>
                  <a:srgbClr val="333333"/>
                </a:solidFill>
                <a:latin typeface="Arial" charset="0"/>
              </a:rPr>
              <a:t>PAPEL DO PODER LEGISLATIVO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AB93366-F6B2-1F82-1C01-37BC7438C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0" y="1068248"/>
            <a:ext cx="11754679" cy="57554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CC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dirty="0"/>
              <a:t>O Poder Legislativo Municipal, é um dos que mais se aproxima da comunidade. As Câmaras são compostas por vereadores eleitos pelo povo que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deliberam sobre assuntos de interesse do Município</a:t>
            </a:r>
            <a:r>
              <a:rPr lang="pt-BR" sz="1600" dirty="0"/>
              <a:t>. Os vereadores são os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representantes da sociedade e devem ser os porta-vozes dos interesses locais</a:t>
            </a:r>
            <a:r>
              <a:rPr lang="pt-BR" sz="1600" dirty="0"/>
              <a:t>. Dentre </a:t>
            </a:r>
            <a:r>
              <a:rPr lang="pt-BR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funções </a:t>
            </a:r>
            <a:r>
              <a:rPr 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Câmara Municipal,</a:t>
            </a:r>
            <a:r>
              <a:rPr lang="pt-BR" sz="1600" dirty="0">
                <a:solidFill>
                  <a:srgbClr val="FF0000"/>
                </a:solidFill>
              </a:rPr>
              <a:t> é possível destacar:</a:t>
            </a:r>
          </a:p>
          <a:p>
            <a:pPr eaLnBrk="1" hangingPunct="1">
              <a:defRPr/>
            </a:pPr>
            <a:r>
              <a:rPr lang="pt-BR" sz="1600" dirty="0"/>
              <a:t> </a:t>
            </a:r>
          </a:p>
          <a:p>
            <a:pPr eaLnBrk="1" hangingPunct="1">
              <a:defRPr/>
            </a:pPr>
            <a:r>
              <a:rPr lang="pt-BR" sz="1600" dirty="0"/>
              <a:t> </a:t>
            </a:r>
            <a:r>
              <a:rPr lang="pt-BR" sz="1600" b="1" dirty="0"/>
              <a:t>- </a:t>
            </a:r>
            <a:r>
              <a:rPr lang="pt-BR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Legislativa:</a:t>
            </a:r>
            <a:r>
              <a:rPr lang="pt-BR" sz="1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dirty="0"/>
              <a:t>é a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função preponderante </a:t>
            </a:r>
            <a:r>
              <a:rPr lang="pt-BR" sz="1600" dirty="0"/>
              <a:t>da Câmara e resume-se na atividade de legislar, ou seja, os vereadores elaboram, discutem e </a:t>
            </a:r>
            <a:r>
              <a:rPr 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analisam projetos que, após aprovados, se tornam leis municipais</a:t>
            </a:r>
            <a:r>
              <a:rPr lang="pt-BR" sz="1600" dirty="0"/>
              <a:t>,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regulam a administração do Município e a conduta dos munícipes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que se refere aos interesses locais</a:t>
            </a:r>
            <a:r>
              <a:rPr lang="pt-BR" sz="1600" dirty="0"/>
              <a:t>. Estende-se a todos os assuntos da competência do Município (CRFB/88 art.30). </a:t>
            </a:r>
          </a:p>
          <a:p>
            <a:pPr eaLnBrk="1" hangingPunct="1">
              <a:defRPr/>
            </a:pPr>
            <a:r>
              <a:rPr lang="pt-BR" sz="1600" dirty="0"/>
              <a:t> </a:t>
            </a:r>
          </a:p>
          <a:p>
            <a:pPr eaLnBrk="1" hangingPunct="1">
              <a:defRPr/>
            </a:pPr>
            <a:r>
              <a:rPr lang="pt-BR" sz="1600" dirty="0"/>
              <a:t> </a:t>
            </a:r>
            <a:r>
              <a:rPr lang="pt-BR" sz="1600" b="1" dirty="0"/>
              <a:t>- </a:t>
            </a:r>
            <a:r>
              <a:rPr lang="pt-BR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Fiscalizadora/controle*</a:t>
            </a:r>
            <a:r>
              <a:rPr 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t-B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dirty="0"/>
              <a:t>no papel de fiscalizar, a Câmara deve investigar se foram observados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princípios da legalidade, moralidade, </a:t>
            </a:r>
            <a:r>
              <a:rPr lang="pt-B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conveniência</a:t>
            </a:r>
            <a:r>
              <a:rPr lang="pt-BR" sz="1600" dirty="0"/>
              <a:t>, bem como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aspectos da </a:t>
            </a:r>
            <a:r>
              <a:rPr lang="pt-BR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economicidade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operacionalidade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legitimidade</a:t>
            </a:r>
            <a:r>
              <a:rPr lang="pt-BR" sz="1600" dirty="0"/>
              <a:t>, a fim de </a:t>
            </a:r>
            <a:r>
              <a:rPr 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b="1" dirty="0">
                <a:solidFill>
                  <a:srgbClr val="001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garantir um governo íntegro, honesto e eficiente</a:t>
            </a:r>
            <a:r>
              <a:rPr 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t-BR" sz="1600" dirty="0"/>
              <a:t> que é o que a sociedade espera. Basicamente os Vereadores fiscalizam o trabalho do Poder Executivo acompanhando a execução e a observância das leis. </a:t>
            </a:r>
            <a:r>
              <a:rPr lang="pt-BR" sz="1600" b="1" dirty="0">
                <a:solidFill>
                  <a:srgbClr val="001A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aspectos financeiros, contábeis, orçamentários </a:t>
            </a:r>
            <a:r>
              <a:rPr lang="pt-BR" sz="1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operacionais </a:t>
            </a:r>
            <a:r>
              <a:rPr lang="pt-BR" sz="1600" b="1" dirty="0">
                <a:solidFill>
                  <a:srgbClr val="001A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controlados e fiscalizados com o auxílio do Tribunal de Contas</a:t>
            </a:r>
            <a:r>
              <a:rPr lang="pt-BR" sz="1600" dirty="0">
                <a:solidFill>
                  <a:srgbClr val="001A43"/>
                </a:solidFill>
              </a:rPr>
              <a:t>.</a:t>
            </a:r>
          </a:p>
          <a:p>
            <a:pPr eaLnBrk="1" hangingPunct="1">
              <a:defRPr/>
            </a:pPr>
            <a:r>
              <a:rPr lang="pt-BR" sz="1600" dirty="0">
                <a:solidFill>
                  <a:srgbClr val="FF0000"/>
                </a:solidFill>
              </a:rPr>
              <a:t> </a:t>
            </a:r>
          </a:p>
          <a:p>
            <a:pPr eaLnBrk="1" hangingPunct="1">
              <a:defRPr/>
            </a:pPr>
            <a:r>
              <a:rPr lang="pt-BR" sz="1600" dirty="0">
                <a:solidFill>
                  <a:srgbClr val="FF0000"/>
                </a:solidFill>
              </a:rPr>
              <a:t> </a:t>
            </a:r>
            <a:r>
              <a:rPr lang="pt-BR" sz="1600" b="1" dirty="0">
                <a:solidFill>
                  <a:srgbClr val="FF0000"/>
                </a:solidFill>
              </a:rPr>
              <a:t>-</a:t>
            </a:r>
            <a:r>
              <a:rPr lang="pt-BR" sz="1600" b="1" u="sng" dirty="0">
                <a:solidFill>
                  <a:srgbClr val="FF0000"/>
                </a:solidFill>
              </a:rPr>
              <a:t> </a:t>
            </a:r>
            <a:r>
              <a:rPr lang="pt-BR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Julgadora</a:t>
            </a:r>
            <a:r>
              <a:rPr lang="pt-BR" sz="1600" b="1" dirty="0">
                <a:solidFill>
                  <a:srgbClr val="C00000"/>
                </a:solidFill>
              </a:rPr>
              <a:t>:</a:t>
            </a:r>
            <a:r>
              <a:rPr lang="pt-BR" sz="1600" dirty="0">
                <a:solidFill>
                  <a:srgbClr val="C00000"/>
                </a:solidFill>
              </a:rPr>
              <a:t> </a:t>
            </a:r>
            <a:r>
              <a:rPr lang="pt-BR" sz="1600" dirty="0"/>
              <a:t>a Câmara </a:t>
            </a:r>
            <a:r>
              <a:rPr lang="pt-BR" sz="1600" b="1" dirty="0">
                <a:solidFill>
                  <a:srgbClr val="001A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julga as contas do Município</a:t>
            </a:r>
            <a:r>
              <a:rPr lang="pt-BR" sz="1600" dirty="0"/>
              <a:t>, observando se o </a:t>
            </a:r>
          </a:p>
          <a:p>
            <a:pPr eaLnBrk="1" hangingPunct="1">
              <a:defRPr/>
            </a:pPr>
            <a:r>
              <a:rPr lang="pt-BR" sz="1600" dirty="0"/>
              <a:t>Executivo está </a:t>
            </a:r>
            <a:r>
              <a:rPr 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gastando corretamente </a:t>
            </a:r>
            <a:r>
              <a:rPr lang="pt-BR" sz="1600" dirty="0"/>
              <a:t>o dinheiro que é arrecadado.</a:t>
            </a:r>
          </a:p>
          <a:p>
            <a:pPr eaLnBrk="1" hangingPunct="1">
              <a:defRPr/>
            </a:pPr>
            <a:r>
              <a:rPr lang="pt-BR" sz="1600" dirty="0"/>
              <a:t> </a:t>
            </a:r>
          </a:p>
          <a:p>
            <a:pPr marL="285750" indent="-285750">
              <a:buFontTx/>
              <a:buChar char="-"/>
              <a:defRPr/>
            </a:pPr>
            <a:r>
              <a:rPr lang="pt-BR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Deliberativa</a:t>
            </a:r>
            <a:r>
              <a:rPr lang="pt-BR" sz="1600" b="1" dirty="0">
                <a:solidFill>
                  <a:srgbClr val="C00000"/>
                </a:solidFill>
              </a:rPr>
              <a:t>:</a:t>
            </a:r>
            <a:r>
              <a:rPr lang="pt-BR" sz="1600" dirty="0">
                <a:solidFill>
                  <a:srgbClr val="C00000"/>
                </a:solidFill>
              </a:rPr>
              <a:t> </a:t>
            </a:r>
            <a:r>
              <a:rPr lang="pt-BR" sz="1600" dirty="0"/>
              <a:t>a Câmara organiza seus serviços administrativos, elabora seu </a:t>
            </a:r>
          </a:p>
          <a:p>
            <a:pPr eaLnBrk="1" hangingPunct="1">
              <a:defRPr/>
            </a:pPr>
            <a:r>
              <a:rPr lang="pt-BR" sz="1600" dirty="0"/>
              <a:t>Regimento Interno, além de empossar o prefeito e o vice-prefeito municipal.</a:t>
            </a:r>
          </a:p>
          <a:p>
            <a:pPr eaLnBrk="1" hangingPunct="1">
              <a:defRPr/>
            </a:pPr>
            <a:r>
              <a:rPr lang="pt-BR" sz="1600" dirty="0"/>
              <a:t> </a:t>
            </a:r>
          </a:p>
          <a:p>
            <a:pPr eaLnBrk="1" hangingPunct="1">
              <a:defRPr/>
            </a:pPr>
            <a:r>
              <a:rPr lang="pt-BR" sz="1600" dirty="0"/>
              <a:t>Uma Câmara de Vereadores como Poder Legislativo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a garantia de liberdade de um povo </a:t>
            </a:r>
            <a:r>
              <a:rPr lang="pt-BR" sz="1600" dirty="0"/>
              <a:t>porque os seus representantes são escolhidos e eleitos pelo voto popular. </a:t>
            </a:r>
            <a:r>
              <a:rPr 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Câmara Municipal é a célula da democracia</a:t>
            </a:r>
            <a:r>
              <a:rPr lang="pt-BR" sz="1600" dirty="0"/>
              <a:t>.</a:t>
            </a:r>
          </a:p>
          <a:p>
            <a:pPr eaLnBrk="1" hangingPunct="1">
              <a:defRPr/>
            </a:pPr>
            <a:r>
              <a:rPr lang="pt-BR" sz="1600" dirty="0"/>
              <a:t> </a:t>
            </a:r>
          </a:p>
        </p:txBody>
      </p:sp>
      <p:pic>
        <p:nvPicPr>
          <p:cNvPr id="49160" name="Imagem 2">
            <a:extLst>
              <a:ext uri="{FF2B5EF4-FFF2-40B4-BE49-F238E27FC236}">
                <a16:creationId xmlns:a16="http://schemas.microsoft.com/office/drawing/2014/main" id="{B56D03C7-0DA6-A076-39CC-BA802E22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4260227"/>
            <a:ext cx="24431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CFB4E5B-E540-D7A9-3DA7-E6B6C8C33AD8}"/>
              </a:ext>
            </a:extLst>
          </p:cNvPr>
          <p:cNvSpPr/>
          <p:nvPr/>
        </p:nvSpPr>
        <p:spPr>
          <a:xfrm>
            <a:off x="1987826" y="954153"/>
            <a:ext cx="6970644" cy="2064024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função de controle e fiscalização tem caráter político-administrativo* e se expressa em decretos legislativos e resoluções do Plenário, </a:t>
            </a: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alcançando unicamente os atos e agentes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a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CRFB/88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em seus arts. 70 e 71, por simetria, e a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LOM,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forma expressa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submetem à sua apreciação, fiscalização e julgamento. </a:t>
            </a:r>
          </a:p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*Compreende: a fiscalização contábil, financeira, orçamentária, </a:t>
            </a:r>
            <a:r>
              <a:rPr 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operacional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patrimonial, através do julgamento das contas.</a:t>
            </a:r>
          </a:p>
        </p:txBody>
      </p:sp>
      <p:sp>
        <p:nvSpPr>
          <p:cNvPr id="3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0D4F9C-835E-E365-7A20-AE2173823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270" y="3479513"/>
            <a:ext cx="2908862" cy="1000125"/>
          </a:xfrm>
          <a:prstGeom prst="cloudCallout">
            <a:avLst>
              <a:gd name="adj1" fmla="val 69447"/>
              <a:gd name="adj2" fmla="val 48512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fr-FR" altLang="pt-BR" sz="1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CRFB/88 arts.30; 31; 70; 71 </a:t>
            </a:r>
          </a:p>
          <a:p>
            <a:pPr algn="ctr" eaLnBrk="1" hangingPunct="1"/>
            <a:r>
              <a:rPr lang="fr-FR" altLang="pt-BR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DL 201/67 </a:t>
            </a:r>
          </a:p>
        </p:txBody>
      </p:sp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31DE3D50-AD34-AC75-B8DE-15B93EE37F33}"/>
              </a:ext>
            </a:extLst>
          </p:cNvPr>
          <p:cNvSpPr/>
          <p:nvPr/>
        </p:nvSpPr>
        <p:spPr>
          <a:xfrm>
            <a:off x="8057325" y="2504665"/>
            <a:ext cx="4134675" cy="1335159"/>
          </a:xfrm>
          <a:prstGeom prst="cloudCallout">
            <a:avLst>
              <a:gd name="adj1" fmla="val -29383"/>
              <a:gd name="adj2" fmla="val 7764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 Municipal...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Clareza no seu papel??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Regimento Interno??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LOM??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C266FC6-17D2-4480-601B-8AB192F82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81" y="36837"/>
            <a:ext cx="8746436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rgbClr val="000099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dirty="0">
                <a:solidFill>
                  <a:srgbClr val="333333"/>
                </a:solidFill>
                <a:latin typeface="Arial" charset="0"/>
              </a:rPr>
              <a:t>CÂMARA MUNICIPAL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49762940-6446-642D-DE55-FA8D7FA2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239" y="275533"/>
            <a:ext cx="180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7119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4D98C-DFBB-3514-521C-D5A3790A3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>
            <a:extLst>
              <a:ext uri="{FF2B5EF4-FFF2-40B4-BE49-F238E27FC236}">
                <a16:creationId xmlns:a16="http://schemas.microsoft.com/office/drawing/2014/main" id="{A935B77A-9618-4F66-860B-F03461F41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88" y="748111"/>
            <a:ext cx="11018520" cy="52322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Tomada de Contas do Prefeito </a:t>
            </a:r>
            <a:r>
              <a:rPr lang="pt-BR" sz="1400" dirty="0"/>
              <a:t>(CRFB/88 arts.</a:t>
            </a: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pt-BR" sz="1400" dirty="0"/>
              <a:t>, </a:t>
            </a: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pt-BR" sz="1400" dirty="0"/>
              <a:t>, 70, </a:t>
            </a:r>
            <a:r>
              <a:rPr lang="pt-B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pt-BR" sz="1400" dirty="0"/>
              <a:t>, LRF art.59)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F6E6E5-75ED-A5B6-AE47-2963CB1F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85" y="2379089"/>
            <a:ext cx="11218705" cy="3170099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397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LRF art. 59</a:t>
            </a:r>
            <a:endParaRPr kumimoji="0" lang="pt-BR" altLang="pt-BR" sz="20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tingimento das metas estabelecidas na Lei de Diretrizes Orçamentárias;</a:t>
            </a:r>
            <a:endParaRPr kumimoji="0" lang="pt-BR" altLang="pt-BR" sz="20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imites e condições para realização de operações de crédito e inscrição em Restos a Pagar;</a:t>
            </a:r>
            <a:endParaRPr kumimoji="0" lang="pt-BR" altLang="pt-BR" sz="20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edidas adotadas para o retorno da despesa total com pessoal ao respectivo limite, nos termos dos arts. 22 e 23;</a:t>
            </a:r>
            <a:endParaRPr kumimoji="0" lang="pt-BR" altLang="pt-BR" sz="20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Providências tomadas, conforme o disposto no art. 31, para recondução dos mont</a:t>
            </a: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antes das dívidas consolidada e mobiliária aos respectivos limites;</a:t>
            </a:r>
            <a:endParaRPr kumimoji="0" lang="pt-BR" altLang="pt-BR" sz="20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estinação de recursos obtidos com a alienação de ativos, tendo em vista as restrições constitucionais e as desta Lei Complementar;</a:t>
            </a:r>
            <a:endParaRPr kumimoji="0" lang="pt-BR" altLang="pt-BR" sz="20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Cumprimento do limite de gastos totais dos legislativos municipais, quando houver.</a:t>
            </a:r>
            <a:r>
              <a:rPr kumimoji="0" lang="pt-BR" altLang="pt-BR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pt-BR" altLang="pt-BR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E9E74C7-2A3C-8C22-33D1-40BB2F52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3" y="1691892"/>
            <a:ext cx="11218705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39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Atribuição de maior relevância do Plenário!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7B4E260-E580-3599-5EB8-915EFCFD5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81" y="142853"/>
            <a:ext cx="8746436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rgbClr val="000099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dirty="0">
                <a:solidFill>
                  <a:srgbClr val="333333"/>
                </a:solidFill>
                <a:latin typeface="Arial" charset="0"/>
              </a:rPr>
              <a:t>CÂMARA MUNICIPAL</a:t>
            </a:r>
          </a:p>
        </p:txBody>
      </p:sp>
    </p:spTree>
    <p:extLst>
      <p:ext uri="{BB962C8B-B14F-4D97-AF65-F5344CB8AC3E}">
        <p14:creationId xmlns:p14="http://schemas.microsoft.com/office/powerpoint/2010/main" val="458773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D3411-5B18-0AC7-FDF2-C323E32D0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>
            <a:extLst>
              <a:ext uri="{FF2B5EF4-FFF2-40B4-BE49-F238E27FC236}">
                <a16:creationId xmlns:a16="http://schemas.microsoft.com/office/drawing/2014/main" id="{1B1323D4-E88E-45C8-0DD5-77EA785C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88" y="748111"/>
            <a:ext cx="11018520" cy="52322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Tomada de Contas do Prefeito </a:t>
            </a:r>
            <a:r>
              <a:rPr lang="pt-BR" sz="1400" dirty="0"/>
              <a:t>(CRFB/88 arts.</a:t>
            </a: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pt-BR" sz="1400" dirty="0"/>
              <a:t>, </a:t>
            </a: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pt-BR" sz="1400" dirty="0"/>
              <a:t>, 70, </a:t>
            </a:r>
            <a:r>
              <a:rPr lang="pt-B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pt-BR" sz="1400" dirty="0"/>
              <a:t>, LRF art.59)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A73B00-6F39-FC73-1A1C-0901EBB88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85" y="2535959"/>
            <a:ext cx="11218705" cy="2246769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Da </a:t>
            </a:r>
            <a:r>
              <a:rPr kumimoji="0" lang="pt-BR" altLang="pt-BR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natureza dos fatos controlados</a:t>
            </a: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kumimoji="0" lang="pt-BR" altLang="pt-BR" sz="16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contábil, financeiro, </a:t>
            </a:r>
            <a:r>
              <a:rPr kumimoji="0" lang="pt-BR" altLang="pt-BR" sz="1600" b="1" i="1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operacional</a:t>
            </a:r>
            <a:r>
              <a:rPr kumimoji="0" lang="pt-BR" altLang="pt-BR" sz="16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patrimonial;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alt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pt-BR" alt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amplitude do controle</a:t>
            </a:r>
            <a:r>
              <a:rPr lang="pt-BR" alt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alt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Municipal direta e indireta;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Da </a:t>
            </a:r>
            <a:r>
              <a:rPr kumimoji="0" lang="pt-BR" altLang="pt-BR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legalidade</a:t>
            </a: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alt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pt-BR" alt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legitimidade</a:t>
            </a:r>
            <a:r>
              <a:rPr lang="pt-BR" alt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Da </a:t>
            </a:r>
            <a:r>
              <a:rPr kumimoji="0" lang="pt-BR" altLang="pt-BR" sz="2000" b="1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economicidade</a:t>
            </a: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alt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pt-BR" alt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aplicação das subvenções</a:t>
            </a:r>
            <a:r>
              <a:rPr lang="pt-BR" alt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 </a:t>
            </a:r>
            <a:r>
              <a:rPr kumimoji="0" lang="pt-BR" altLang="pt-BR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renúncia de receita</a:t>
            </a:r>
            <a:r>
              <a:rPr kumimoji="0" lang="pt-BR" altLang="pt-BR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0818459-E4F5-CB5D-5D41-B5B61153D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3" y="5200744"/>
            <a:ext cx="11218705" cy="1015663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397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As contas do Presidente da Câmara de Vereadores e dos gestores das entidades da Administração Indireta </a:t>
            </a:r>
            <a:r>
              <a:rPr kumimoji="0" lang="pt-BR" altLang="pt-BR" sz="2000" i="1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são julgadas diretamente pelos Tribunais de Contas competentes, independentemente do parlamento municipal</a:t>
            </a:r>
            <a:r>
              <a:rPr kumimoji="0" lang="pt-BR" altLang="pt-BR" sz="20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057E973-586E-2899-6BBB-FCE886480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3" y="1791285"/>
            <a:ext cx="11218705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39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 controle das contas do Município deve ser exercido nos seguintes aspectos: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3CD10B-4A9D-115E-58F0-F1EC466E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81" y="142853"/>
            <a:ext cx="8746436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rgbClr val="000099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dirty="0">
                <a:solidFill>
                  <a:srgbClr val="333333"/>
                </a:solidFill>
                <a:latin typeface="Arial" charset="0"/>
              </a:rPr>
              <a:t>CÂMARA MUNICIPAL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778D09F-F275-1FD8-2157-919A828F3DCA}"/>
              </a:ext>
            </a:extLst>
          </p:cNvPr>
          <p:cNvSpPr/>
          <p:nvPr/>
        </p:nvSpPr>
        <p:spPr>
          <a:xfrm>
            <a:off x="7726018" y="3458816"/>
            <a:ext cx="4359966" cy="914400"/>
          </a:xfrm>
          <a:prstGeom prst="ellipse">
            <a:avLst/>
          </a:prstGeom>
          <a:solidFill>
            <a:srgbClr val="005400"/>
          </a:solidFill>
          <a:ln>
            <a:solidFill>
              <a:srgbClr val="FF0000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 Municipal... capacitada??</a:t>
            </a:r>
          </a:p>
        </p:txBody>
      </p:sp>
    </p:spTree>
    <p:extLst>
      <p:ext uri="{BB962C8B-B14F-4D97-AF65-F5344CB8AC3E}">
        <p14:creationId xmlns:p14="http://schemas.microsoft.com/office/powerpoint/2010/main" val="35668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6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0C9F08C0-6D64-D352-D51D-9074A9BB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uxograma: Processo Alternativo 6">
            <a:extLst>
              <a:ext uri="{FF2B5EF4-FFF2-40B4-BE49-F238E27FC236}">
                <a16:creationId xmlns:a16="http://schemas.microsoft.com/office/drawing/2014/main" id="{166A5814-4984-33B6-05BA-FF8A9145D0C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88C410E-DFDC-1B5A-4923-22C697C1A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46" y="878388"/>
            <a:ext cx="11728173" cy="167738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5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‘Controle’</a:t>
            </a: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a função pela qual a </a:t>
            </a:r>
            <a:r>
              <a:rPr lang="pt-BR" sz="25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Administração e o cidadão-contribuinte</a:t>
            </a: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5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verificam</a:t>
            </a: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5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os planos, objetivos, metas, recursos ou insumos</a:t>
            </a: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eles destinados </a:t>
            </a:r>
            <a:r>
              <a:rPr lang="pt-BR" sz="2500" b="1" i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foram alcançados e utilizados com eficiência</a:t>
            </a: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defRPr/>
            </a:pP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Destacam-se:</a:t>
            </a:r>
            <a:r>
              <a:rPr lang="pt-BR" sz="25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Controle Interno </a:t>
            </a:r>
            <a:r>
              <a:rPr lang="pt-BR" sz="25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e; </a:t>
            </a:r>
            <a:r>
              <a:rPr lang="pt-BR" sz="25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Externo</a:t>
            </a:r>
            <a:r>
              <a:rPr lang="pt-BR" sz="28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solidFill>
                <a:srgbClr val="003300"/>
              </a:solidFill>
              <a:cs typeface="Arial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05BD66A9-D073-40E3-20A6-26C57EC6E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1" y="2596214"/>
            <a:ext cx="3461064" cy="200054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Interno*:</a:t>
            </a:r>
            <a:endParaRPr lang="pt-BR" sz="24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Prévio”</a:t>
            </a:r>
            <a:endParaRPr lang="pt-B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sz="24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“Concomitante</a:t>
            </a: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 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Subsequente</a:t>
            </a: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4.320/64 arts. 75-80 (</a:t>
            </a:r>
            <a:r>
              <a:rPr lang="pt-B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pt-BR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8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4786C0E-D5E1-66E2-88B0-C125EC55C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40" y="4735436"/>
            <a:ext cx="3310676" cy="175432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 </a:t>
            </a:r>
            <a:r>
              <a:rPr lang="pt-BR" i="1" dirty="0"/>
              <a:t> CRFB/88, art. 74. </a:t>
            </a:r>
          </a:p>
          <a:p>
            <a:pPr algn="just"/>
            <a:r>
              <a:rPr lang="pt-BR" i="1" dirty="0"/>
              <a:t>§ 2º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Qualquer</a:t>
            </a:r>
            <a:r>
              <a:rPr lang="pt-BR" i="1" dirty="0"/>
              <a:t> cidadão, partido político, associação ou sindicato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parte legítima </a:t>
            </a:r>
            <a:r>
              <a:rPr lang="pt-BR" i="1" dirty="0"/>
              <a:t>para, na forma da lei,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denunciar irregularidades ou ilegalidades </a:t>
            </a:r>
            <a:r>
              <a:rPr lang="pt-BR" i="1" dirty="0"/>
              <a:t>perante o TCU”. </a:t>
            </a: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568102EC-9631-7912-6C77-5FF717AA1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773" y="4560307"/>
            <a:ext cx="3976852" cy="175432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pt-BR" dirty="0"/>
              <a:t> </a:t>
            </a:r>
            <a:r>
              <a:rPr lang="pt-BR" i="1" dirty="0"/>
              <a:t>  CRFB/88 art. 74. </a:t>
            </a:r>
          </a:p>
          <a:p>
            <a:r>
              <a:rPr lang="pt-BR" i="1" dirty="0"/>
              <a:t>“§ 1º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responsáveis pelo controle interno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ao tomarem conhecimento de qualquer irregularidade ou ilegalidade, dela darão ciência ao TCU, sob pena de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solidária</a:t>
            </a:r>
            <a:r>
              <a:rPr lang="pt-BR" i="1" dirty="0"/>
              <a:t>.”</a:t>
            </a:r>
          </a:p>
        </p:txBody>
      </p:sp>
      <p:sp>
        <p:nvSpPr>
          <p:cNvPr id="28" name="Seta: Pentágono 27">
            <a:extLst>
              <a:ext uri="{FF2B5EF4-FFF2-40B4-BE49-F238E27FC236}">
                <a16:creationId xmlns:a16="http://schemas.microsoft.com/office/drawing/2014/main" id="{5D82E251-ED0E-E068-FF53-8BAAAA74ED24}"/>
              </a:ext>
            </a:extLst>
          </p:cNvPr>
          <p:cNvSpPr/>
          <p:nvPr/>
        </p:nvSpPr>
        <p:spPr>
          <a:xfrm>
            <a:off x="3596834" y="2687276"/>
            <a:ext cx="2871394" cy="1748864"/>
          </a:xfrm>
          <a:prstGeom prst="homePlate">
            <a:avLst/>
          </a:prstGeom>
          <a:solidFill>
            <a:srgbClr val="02060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CRFB/88 art.74 (SCI integrado*)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 –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apoiar”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Controle Externo 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4" descr="Reality - A Vaca Foi pro Brejo. | Fofocaline">
            <a:extLst>
              <a:ext uri="{FF2B5EF4-FFF2-40B4-BE49-F238E27FC236}">
                <a16:creationId xmlns:a16="http://schemas.microsoft.com/office/drawing/2014/main" id="{3851CAB9-1AE2-5101-EAAD-B62710E8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40" y="3838397"/>
            <a:ext cx="1004818" cy="7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lagem: Horizontal 31">
            <a:extLst>
              <a:ext uri="{FF2B5EF4-FFF2-40B4-BE49-F238E27FC236}">
                <a16:creationId xmlns:a16="http://schemas.microsoft.com/office/drawing/2014/main" id="{858FC504-8AB0-82EF-9914-DC7E6F84FBE6}"/>
              </a:ext>
            </a:extLst>
          </p:cNvPr>
          <p:cNvSpPr/>
          <p:nvPr/>
        </p:nvSpPr>
        <p:spPr>
          <a:xfrm>
            <a:off x="6493092" y="2447775"/>
            <a:ext cx="5626018" cy="3416688"/>
          </a:xfrm>
          <a:prstGeom prst="horizontalScroll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*O Sistema de Controle Interno - SCI “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um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conduzido pela estrutura de governança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b="1" i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executado pela administração e por todo o corpo funcional da entidade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integrado ao processo de gestão em todas as áreas e em todos os níveis de órgãos da entidade”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</a:t>
            </a:r>
            <a:r>
              <a:rPr lang="pt-BR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(TCEPR)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21729E7D-21CD-1F83-0EC5-919430979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309" y="3385645"/>
            <a:ext cx="2555936" cy="1754326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prstDash val="lgDash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pt-BR" altLang="pt-BR" sz="1800" b="0" i="0" u="none" dirty="0">
                <a:solidFill>
                  <a:srgbClr val="000099"/>
                </a:solidFill>
                <a:latin typeface="Tahoma" panose="020B0604030504040204" pitchFamily="34" charset="0"/>
              </a:rPr>
              <a:t>Aspectos da execução orçamentária  avaliados quando da </a:t>
            </a:r>
            <a:r>
              <a:rPr lang="pt-BR" altLang="pt-BR" sz="1800" u="none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emissão do parecer prévio</a:t>
            </a:r>
            <a:r>
              <a:rPr lang="pt-BR" altLang="pt-BR" sz="1800" b="0" i="0" u="none" dirty="0">
                <a:solidFill>
                  <a:srgbClr val="000099"/>
                </a:solidFill>
                <a:latin typeface="Tahoma" panose="020B0604030504040204" pitchFamily="34" charset="0"/>
              </a:rPr>
              <a:t>/julgamento das contas</a:t>
            </a:r>
          </a:p>
        </p:txBody>
      </p:sp>
      <p:sp>
        <p:nvSpPr>
          <p:cNvPr id="34" name="AutoShape 6">
            <a:extLst>
              <a:ext uri="{FF2B5EF4-FFF2-40B4-BE49-F238E27FC236}">
                <a16:creationId xmlns:a16="http://schemas.microsoft.com/office/drawing/2014/main" id="{168D103C-105A-BC8D-1721-2E073F050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957" y="2873745"/>
            <a:ext cx="2486986" cy="457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CC6600"/>
              </a:gs>
              <a:gs pos="50000">
                <a:srgbClr val="FFFFFF"/>
              </a:gs>
              <a:gs pos="100000">
                <a:srgbClr val="CC66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LEGALIDADE</a:t>
            </a: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8E61B451-04CA-67C9-C087-419AB4343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661" y="3317048"/>
            <a:ext cx="2486986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9933"/>
              </a:gs>
              <a:gs pos="50000">
                <a:srgbClr val="FFFFFF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LEGITIMIDADE</a:t>
            </a:r>
          </a:p>
        </p:txBody>
      </p:sp>
      <p:sp>
        <p:nvSpPr>
          <p:cNvPr id="36" name="AutoShape 8">
            <a:extLst>
              <a:ext uri="{FF2B5EF4-FFF2-40B4-BE49-F238E27FC236}">
                <a16:creationId xmlns:a16="http://schemas.microsoft.com/office/drawing/2014/main" id="{B309E26E-3ADC-72D0-2384-A74D7F32A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660" y="3914406"/>
            <a:ext cx="2486987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ECONOMICIDADE</a:t>
            </a:r>
          </a:p>
        </p:txBody>
      </p:sp>
      <p:sp>
        <p:nvSpPr>
          <p:cNvPr id="37" name="AutoShape 9">
            <a:extLst>
              <a:ext uri="{FF2B5EF4-FFF2-40B4-BE49-F238E27FC236}">
                <a16:creationId xmlns:a16="http://schemas.microsoft.com/office/drawing/2014/main" id="{41AB5C81-EE61-FA42-CF8D-7298102C8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185" y="4554083"/>
            <a:ext cx="2555936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FIDELIDADE FUNCIONAL</a:t>
            </a:r>
          </a:p>
        </p:txBody>
      </p:sp>
      <p:sp>
        <p:nvSpPr>
          <p:cNvPr id="38" name="AutoShape 10">
            <a:extLst>
              <a:ext uri="{FF2B5EF4-FFF2-40B4-BE49-F238E27FC236}">
                <a16:creationId xmlns:a16="http://schemas.microsoft.com/office/drawing/2014/main" id="{728C3A7A-A4D8-D486-12A3-36C2F1532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766" y="5168168"/>
            <a:ext cx="3121528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AVALIAR&gt;RESULTADOS/METAS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41E3D0E7-DB38-D12C-D86D-8C2B615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330" y="2141309"/>
            <a:ext cx="381000" cy="477053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66"/>
            </a:solidFill>
            <a:prstDash val="lgDashDotDot"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>
            <a:lvl1pPr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pt-BR" altLang="pt-BR" sz="1600" i="0" u="none" dirty="0">
                <a:latin typeface="Tahoma" panose="020B0604030504040204" pitchFamily="34" charset="0"/>
              </a:rPr>
              <a:t>PRESTAÇ ÃO</a:t>
            </a:r>
          </a:p>
          <a:p>
            <a:pPr>
              <a:defRPr/>
            </a:pPr>
            <a:r>
              <a:rPr lang="pt-BR" altLang="pt-BR" sz="1600" i="0" u="none" dirty="0">
                <a:latin typeface="Tahoma" panose="020B0604030504040204" pitchFamily="34" charset="0"/>
              </a:rPr>
              <a:t> DE</a:t>
            </a:r>
          </a:p>
          <a:p>
            <a:pPr>
              <a:defRPr/>
            </a:pPr>
            <a:r>
              <a:rPr lang="pt-BR" altLang="pt-BR" sz="1600" i="0" u="none" dirty="0">
                <a:latin typeface="Tahoma" panose="020B0604030504040204" pitchFamily="34" charset="0"/>
              </a:rPr>
              <a:t> CONTAS </a:t>
            </a:r>
          </a:p>
        </p:txBody>
      </p:sp>
      <p:sp>
        <p:nvSpPr>
          <p:cNvPr id="40" name="Texto Explicativo: Seta para Cima 39">
            <a:extLst>
              <a:ext uri="{FF2B5EF4-FFF2-40B4-BE49-F238E27FC236}">
                <a16:creationId xmlns:a16="http://schemas.microsoft.com/office/drawing/2014/main" id="{27B6821C-1E68-AFAC-6728-8CDA6C16B1B4}"/>
              </a:ext>
            </a:extLst>
          </p:cNvPr>
          <p:cNvSpPr/>
          <p:nvPr/>
        </p:nvSpPr>
        <p:spPr>
          <a:xfrm>
            <a:off x="9840842" y="5841448"/>
            <a:ext cx="1301860" cy="498586"/>
          </a:xfrm>
          <a:prstGeom prst="upArrowCallout">
            <a:avLst/>
          </a:prstGeom>
          <a:solidFill>
            <a:srgbClr val="002E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4.320/64 art.75</a:t>
            </a:r>
          </a:p>
        </p:txBody>
      </p:sp>
      <p:pic>
        <p:nvPicPr>
          <p:cNvPr id="3" name="Picture 2" descr="Key Animated Gifs - Best Animations">
            <a:extLst>
              <a:ext uri="{FF2B5EF4-FFF2-40B4-BE49-F238E27FC236}">
                <a16:creationId xmlns:a16="http://schemas.microsoft.com/office/drawing/2014/main" id="{8DF5301C-86BA-9115-F949-F278F291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62" y="5581009"/>
            <a:ext cx="1625793" cy="12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7">
            <a:extLst>
              <a:ext uri="{FF2B5EF4-FFF2-40B4-BE49-F238E27FC236}">
                <a16:creationId xmlns:a16="http://schemas.microsoft.com/office/drawing/2014/main" id="{FB39E577-9DC1-7990-C176-599D61EB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46" y="88849"/>
            <a:ext cx="11728173" cy="748988"/>
          </a:xfrm>
          <a:prstGeom prst="rect">
            <a:avLst/>
          </a:prstGeom>
          <a:solidFill>
            <a:srgbClr val="000000"/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defRPr/>
            </a:pPr>
            <a:r>
              <a:rPr lang="pt-BR" altLang="pt-BR" sz="4267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CONTROLE </a:t>
            </a:r>
          </a:p>
        </p:txBody>
      </p:sp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E12D09BD-CEB9-E795-11B9-2E10A839959B}"/>
              </a:ext>
            </a:extLst>
          </p:cNvPr>
          <p:cNvSpPr/>
          <p:nvPr/>
        </p:nvSpPr>
        <p:spPr>
          <a:xfrm>
            <a:off x="8295855" y="200509"/>
            <a:ext cx="1073427" cy="414273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5ª Fase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B510855-5B5F-B48B-B71D-44ED2CCD131A}"/>
              </a:ext>
            </a:extLst>
          </p:cNvPr>
          <p:cNvSpPr/>
          <p:nvPr/>
        </p:nvSpPr>
        <p:spPr>
          <a:xfrm>
            <a:off x="1799758" y="2965566"/>
            <a:ext cx="163255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(mitigação?)</a:t>
            </a:r>
            <a:endParaRPr lang="pt-BR" dirty="0"/>
          </a:p>
        </p:txBody>
      </p:sp>
      <p:pic>
        <p:nvPicPr>
          <p:cNvPr id="1026" name="Picture 2" descr="Massa GIFs - Get the best GIF on GIPHY">
            <a:extLst>
              <a:ext uri="{FF2B5EF4-FFF2-40B4-BE49-F238E27FC236}">
                <a16:creationId xmlns:a16="http://schemas.microsoft.com/office/drawing/2014/main" id="{D7FAD8CB-A81F-AB14-12FC-783711639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" y="55730"/>
            <a:ext cx="1595046" cy="89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0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6" grpId="0" animBg="1"/>
      <p:bldP spid="16" grpId="1" animBg="1"/>
      <p:bldP spid="27" grpId="0" animBg="1"/>
      <p:bldP spid="27" grpId="1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" grpId="0" animBg="1"/>
      <p:bldP spid="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4C4A38FD-63E8-DD55-58B3-073EA382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374" y="6010514"/>
            <a:ext cx="4868395" cy="83099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TCE-PR</a:t>
            </a:r>
          </a:p>
          <a:p>
            <a:pPr algn="just">
              <a:defRPr/>
            </a:pPr>
            <a:r>
              <a:rPr lang="pt-BR" sz="16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Diretrizes e Orientações de Controle Interno aos Jurisdicionados (2ª ed.2024)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8FEA02E-2B23-EDB5-DED4-DDBC586C9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56" y="5867245"/>
            <a:ext cx="5004592" cy="95410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TCE-PR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 40/26 (CGF) Análise consistência dos dados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Avaliação da UCCI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Comissões (PL) e Conselhos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982AAD9-2DF6-4186-C26B-0F0272C58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88" y="748111"/>
            <a:ext cx="11018520" cy="181588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Externo </a:t>
            </a:r>
            <a:r>
              <a:rPr lang="pt-BR" sz="1400" dirty="0"/>
              <a:t>(CRFB/88 arts.</a:t>
            </a: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pt-BR" sz="1400" dirty="0"/>
              <a:t>, </a:t>
            </a: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pt-BR" sz="1400" dirty="0"/>
              <a:t>, 70, </a:t>
            </a:r>
            <a:r>
              <a:rPr lang="pt-B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pt-BR" sz="1400" dirty="0"/>
              <a:t>, LRF art.59)</a:t>
            </a:r>
          </a:p>
          <a:p>
            <a:pPr algn="just"/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fiscalização do Município 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será exercida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pelo Poder Legislativo Municipal</a:t>
            </a:r>
            <a:r>
              <a:rPr lang="pt-BR" sz="2800" dirty="0"/>
              <a:t>, </a:t>
            </a:r>
            <a:r>
              <a:rPr lang="pt-B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mediante controle externo</a:t>
            </a:r>
            <a:r>
              <a:rPr lang="pt-BR" sz="2800" dirty="0"/>
              <a:t>,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pelos </a:t>
            </a:r>
            <a:r>
              <a:rPr lang="pt-BR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“controle interno” do Poder Executivo Municipal</a:t>
            </a:r>
            <a:r>
              <a:rPr lang="pt-BR" sz="2800" dirty="0"/>
              <a:t>, na forma da lei.</a:t>
            </a:r>
            <a:endParaRPr lang="pt-B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AA4B35A-8341-A206-A64D-5852E0DE9C0A}"/>
              </a:ext>
            </a:extLst>
          </p:cNvPr>
          <p:cNvSpPr txBox="1"/>
          <p:nvPr/>
        </p:nvSpPr>
        <p:spPr>
          <a:xfrm>
            <a:off x="183546" y="2589098"/>
            <a:ext cx="11844697" cy="314849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74. Os Poderes </a:t>
            </a:r>
            <a:r>
              <a:rPr lang="pt-BR" b="1" i="1" u="sng" kern="0" dirty="0">
                <a:solidFill>
                  <a:srgbClr val="00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Legislativo, Executivo e Judiciário</a:t>
            </a:r>
            <a:r>
              <a:rPr lang="pt-BR" b="1" i="1" kern="0" dirty="0">
                <a:solidFill>
                  <a:srgbClr val="00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manterão, de forma integrada, sistema de controle interno </a:t>
            </a: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a finalidade de:</a:t>
            </a:r>
            <a:endParaRPr lang="pt-BR" kern="100" dirty="0">
              <a:solidFill>
                <a:srgbClr val="00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kern="0" dirty="0">
                <a:solidFill>
                  <a:srgbClr val="00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- </a:t>
            </a:r>
            <a:r>
              <a:rPr lang="pt-BR" b="1" i="1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avaliar o cumprimento </a:t>
            </a: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metas previstas no plano plurianual, </a:t>
            </a:r>
            <a:r>
              <a:rPr lang="pt-BR" b="1" i="1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execução </a:t>
            </a: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programas de governo e dos orçamentos da União;</a:t>
            </a:r>
            <a:endParaRPr lang="pt-BR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- </a:t>
            </a:r>
            <a:r>
              <a:rPr lang="pt-BR" b="1" i="1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comprovar a legalidade e avaliar os resultados, quanto à eficácia e eficiência</a:t>
            </a: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 gestão orçamentária, financeira e patrimonial nos órgãos e entidades da administração federal, bem como da aplicação de recursos públicos por entidades de direito privado;</a:t>
            </a:r>
            <a:endParaRPr lang="pt-BR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- exercer o controle das operações de crédito, avais e garantias, bem como dos direitos e haveres da União;</a:t>
            </a:r>
            <a:endParaRPr lang="pt-BR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 – “</a:t>
            </a:r>
            <a:r>
              <a:rPr lang="pt-BR" b="1" i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apoiar</a:t>
            </a:r>
            <a:r>
              <a:rPr lang="pt-BR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o controle externo </a:t>
            </a:r>
            <a:r>
              <a:rPr lang="pt-BR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exercício de sua missão institucional.                                       </a:t>
            </a:r>
            <a:r>
              <a:rPr lang="pt-BR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(grifo nosso)</a:t>
            </a:r>
            <a:endParaRPr lang="pt-B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47">
            <a:extLst>
              <a:ext uri="{FF2B5EF4-FFF2-40B4-BE49-F238E27FC236}">
                <a16:creationId xmlns:a16="http://schemas.microsoft.com/office/drawing/2014/main" id="{0ED60225-B838-5BCF-6297-BA40D952F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46" y="88849"/>
            <a:ext cx="11728173" cy="748988"/>
          </a:xfrm>
          <a:prstGeom prst="rect">
            <a:avLst/>
          </a:prstGeom>
          <a:solidFill>
            <a:srgbClr val="000000"/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defRPr/>
            </a:pPr>
            <a:r>
              <a:rPr lang="pt-BR" altLang="pt-BR" sz="4267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CONTROLE </a:t>
            </a:r>
          </a:p>
        </p:txBody>
      </p:sp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F6317F14-050B-1388-7C9D-42FF3CDA8665}"/>
              </a:ext>
            </a:extLst>
          </p:cNvPr>
          <p:cNvSpPr/>
          <p:nvPr/>
        </p:nvSpPr>
        <p:spPr>
          <a:xfrm>
            <a:off x="10257177" y="266756"/>
            <a:ext cx="1073427" cy="414273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5ª fase</a:t>
            </a:r>
          </a:p>
        </p:txBody>
      </p:sp>
    </p:spTree>
    <p:extLst>
      <p:ext uri="{BB962C8B-B14F-4D97-AF65-F5344CB8AC3E}">
        <p14:creationId xmlns:p14="http://schemas.microsoft.com/office/powerpoint/2010/main" val="143943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6" grpId="0" animBg="1"/>
      <p:bldP spid="14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0CFCE-0565-7A12-9E4F-075CE0799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4CA85808-4928-D41F-5E9F-F6AC387C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9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5BF641D0-24AB-7DDD-BFFF-7BD2A4922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2486"/>
            <a:ext cx="12019722" cy="523220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Panorama das Políticas Públicas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76CF1A26-08BE-3ABE-3FBE-A90C2DF29E8E}"/>
              </a:ext>
            </a:extLst>
          </p:cNvPr>
          <p:cNvSpPr txBox="1">
            <a:spLocks/>
          </p:cNvSpPr>
          <p:nvPr/>
        </p:nvSpPr>
        <p:spPr>
          <a:xfrm>
            <a:off x="145776" y="1295259"/>
            <a:ext cx="5673846" cy="2961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i="1" dirty="0"/>
              <a:t>CRFB/88 art. 3º &gt; objetivos fundamentais</a:t>
            </a:r>
          </a:p>
          <a:p>
            <a:r>
              <a:rPr lang="pt-BR" sz="2000" b="1" i="1" dirty="0"/>
              <a:t>I - construir uma sociedade livre, justa e solidária;</a:t>
            </a:r>
          </a:p>
          <a:p>
            <a:r>
              <a:rPr lang="pt-BR" sz="2000" b="1" i="1" dirty="0"/>
              <a:t>II - garantir o desenvolvimento nacional;</a:t>
            </a:r>
          </a:p>
          <a:p>
            <a:r>
              <a:rPr lang="pt-BR" sz="2000" b="1" i="1" dirty="0"/>
              <a:t>III -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erradicar a pobreza e a marginalização e reduzir as desigualdades sociais e regionais</a:t>
            </a:r>
            <a:r>
              <a:rPr lang="pt-BR" sz="2000" b="1" i="1" dirty="0"/>
              <a:t>;</a:t>
            </a:r>
          </a:p>
          <a:p>
            <a:r>
              <a:rPr lang="pt-BR" sz="2000" b="1" i="1" dirty="0"/>
              <a:t>IV - 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promover o bem de todos</a:t>
            </a:r>
            <a:r>
              <a:rPr lang="pt-BR" sz="2000" b="1" i="1" dirty="0"/>
              <a:t>, sem preconceitos de origem, raça, sexo, cor, idade e quaisquer outras formas de discriminação</a:t>
            </a:r>
            <a:r>
              <a:rPr lang="pt-BR" sz="2000" dirty="0"/>
              <a:t>”.</a:t>
            </a:r>
            <a:endParaRPr lang="pt-BR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B0ABBC3F-B3E2-6B1A-C4B6-851DF5491AAA}"/>
              </a:ext>
            </a:extLst>
          </p:cNvPr>
          <p:cNvSpPr txBox="1">
            <a:spLocks/>
          </p:cNvSpPr>
          <p:nvPr/>
        </p:nvSpPr>
        <p:spPr>
          <a:xfrm>
            <a:off x="298175" y="661318"/>
            <a:ext cx="11582400" cy="6038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do Estado??? </a:t>
            </a:r>
            <a:endParaRPr lang="pt-BR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B840D8F3-24A9-04C7-2727-C7878B3A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661" y="1298076"/>
            <a:ext cx="5970913" cy="36009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bliqueBottomLef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sz="28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CRFB/88 art. 6º &gt;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“Piso-Vital Mínimo”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educação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; 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saúde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;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ao trabalho;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moradia;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ao transporte;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ao lazer;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segurança;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previdência social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proteção à maternidade e à infância;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assistência aos desemparados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pt-BR" sz="1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(assistência social)</a:t>
            </a:r>
            <a:endParaRPr lang="pt-BR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C50043E-909B-4F1C-A428-D23967B54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690" y="5289545"/>
            <a:ext cx="7541297" cy="707886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TCE: </a:t>
            </a:r>
            <a:r>
              <a:rPr lang="pt-BR" sz="22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</a:t>
            </a:r>
            <a:r>
              <a:rPr lang="pt-BR" sz="22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 de implementação de políticas públicas</a:t>
            </a:r>
          </a:p>
          <a:p>
            <a:pPr algn="ctr">
              <a:defRPr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</a:t>
            </a: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03.11 a 26.11 “respostas” IN 196/25 Agenda de Obrigações;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 172/22 § 3º art.7º)</a:t>
            </a:r>
            <a:endParaRPr lang="pt-BR" sz="1600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CB439244-B5DC-4F85-FAE4-81B4D4A23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605" y="6078803"/>
            <a:ext cx="6415308" cy="646331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Financeira e; 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Transparência e Relacionamento.</a:t>
            </a:r>
            <a:endParaRPr lang="pt-BR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1" name="Seta: Curva para a Direita 30">
            <a:extLst>
              <a:ext uri="{FF2B5EF4-FFF2-40B4-BE49-F238E27FC236}">
                <a16:creationId xmlns:a16="http://schemas.microsoft.com/office/drawing/2014/main" id="{E1F1E73B-05D1-EEB1-8125-C7F9834D17E1}"/>
              </a:ext>
            </a:extLst>
          </p:cNvPr>
          <p:cNvSpPr/>
          <p:nvPr/>
        </p:nvSpPr>
        <p:spPr>
          <a:xfrm flipV="1">
            <a:off x="5200510" y="4590125"/>
            <a:ext cx="600503" cy="847872"/>
          </a:xfrm>
          <a:prstGeom prst="curv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Seta: Curva para a Esquerda 31">
            <a:extLst>
              <a:ext uri="{FF2B5EF4-FFF2-40B4-BE49-F238E27FC236}">
                <a16:creationId xmlns:a16="http://schemas.microsoft.com/office/drawing/2014/main" id="{C986289F-8450-62E6-6DE5-7A0C70CF67E2}"/>
              </a:ext>
            </a:extLst>
          </p:cNvPr>
          <p:cNvSpPr/>
          <p:nvPr/>
        </p:nvSpPr>
        <p:spPr>
          <a:xfrm flipV="1">
            <a:off x="11219890" y="5518984"/>
            <a:ext cx="660685" cy="1033290"/>
          </a:xfrm>
          <a:prstGeom prst="curvedLef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A7747F13-4D25-95C9-1884-9EE5FC8E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81" y="4292340"/>
            <a:ext cx="4991909" cy="8617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Competência Municipal CRFB/88 art. 30</a:t>
            </a:r>
            <a:endParaRPr lang="pt-BR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Legislar sobre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assuntos de “interesse local” </a:t>
            </a: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(...)</a:t>
            </a: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5E65941C-E75F-0312-C60B-4BEC5F5B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45" y="4982366"/>
            <a:ext cx="787573" cy="47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02564A68-F30C-93F3-6115-9BF58157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879" y="1663188"/>
            <a:ext cx="2919846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Realçam-se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papéis de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mitigação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reservados ao Controle Interno, Auditoria, Contabilidade, Gestores,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Comissões,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responsáveis de áreas...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AE6BF8F7-B2BB-C207-981C-5ED8682E5D59}"/>
              </a:ext>
            </a:extLst>
          </p:cNvPr>
          <p:cNvCxnSpPr>
            <a:cxnSpLocks/>
          </p:cNvCxnSpPr>
          <p:nvPr/>
        </p:nvCxnSpPr>
        <p:spPr>
          <a:xfrm flipV="1">
            <a:off x="5046929" y="1908899"/>
            <a:ext cx="1389921" cy="3529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164E8AE5-797E-1F75-ECE5-931EE187232F}"/>
              </a:ext>
            </a:extLst>
          </p:cNvPr>
          <p:cNvCxnSpPr>
            <a:cxnSpLocks/>
          </p:cNvCxnSpPr>
          <p:nvPr/>
        </p:nvCxnSpPr>
        <p:spPr>
          <a:xfrm flipV="1">
            <a:off x="5080290" y="2228404"/>
            <a:ext cx="1417981" cy="3207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4886D5E4-FC51-D007-D376-5B28AE8E7530}"/>
              </a:ext>
            </a:extLst>
          </p:cNvPr>
          <p:cNvCxnSpPr>
            <a:cxnSpLocks/>
          </p:cNvCxnSpPr>
          <p:nvPr/>
        </p:nvCxnSpPr>
        <p:spPr>
          <a:xfrm flipV="1">
            <a:off x="5080290" y="4108174"/>
            <a:ext cx="1408168" cy="12875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BDE53D90-F27B-8D79-C62F-346C34ECAE6D}"/>
              </a:ext>
            </a:extLst>
          </p:cNvPr>
          <p:cNvCxnSpPr>
            <a:cxnSpLocks/>
          </p:cNvCxnSpPr>
          <p:nvPr/>
        </p:nvCxnSpPr>
        <p:spPr>
          <a:xfrm flipV="1">
            <a:off x="5110131" y="4705827"/>
            <a:ext cx="1333576" cy="706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222F7E-6360-2953-6E0C-DC3F1DDE1A02}"/>
              </a:ext>
            </a:extLst>
          </p:cNvPr>
          <p:cNvSpPr txBox="1"/>
          <p:nvPr/>
        </p:nvSpPr>
        <p:spPr>
          <a:xfrm>
            <a:off x="-16562" y="95795"/>
            <a:ext cx="6327912" cy="5909310"/>
          </a:xfrm>
          <a:prstGeom prst="rect">
            <a:avLst/>
          </a:prstGeom>
          <a:solidFill>
            <a:srgbClr val="000066"/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pt-BR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Art. 4º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t-B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Constituem </a:t>
            </a:r>
            <a:r>
              <a:rPr lang="pt-BR" sz="1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objetivos fundamentais e diretrizes</a:t>
            </a:r>
            <a:r>
              <a:rPr lang="pt-B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do </a:t>
            </a:r>
            <a:r>
              <a:rPr lang="pt-B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Município de </a:t>
            </a:r>
            <a:r>
              <a:rPr lang="pt-BR" sz="1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Curitiba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: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 - a defesa do regime democrático;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II - a luta pela independência, a autonomia e a harmonia entre os poderes;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III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- a garantia da participação popular nas decisões governamentais;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IV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- a moralidade, a transparência, a publicidade, a impessoalidade, a eficiência e o controle popular nas ações de governo;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 - o respeito à opinião pública qualificada, em especial da sociedade civil organizada e dos movimentos sociais;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 - a articulação e cooperação com os demais entes federados;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VII - a desconcentração e a descentralização administrativas;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VIII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a garantia da universalização dos serviços públicos e a materialização dos direitos fundamentais, </a:t>
            </a:r>
            <a:r>
              <a:rPr lang="pt-B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em especial o acesso dos seus habitantes aos bens, serviços e condições de vida indispensáveis a uma existência humana com dignidade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;</a:t>
            </a: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IX - a defesa e a preservação do território, dos recursos naturais e do meio ambiente e a preservação dos valores históricos e culturais municipais, objetivando a construção de uma cidade econômica, social e ambientalmente sustentável. (Redação dada pela Emenda à Lei Orgânica nº </a:t>
            </a:r>
            <a:r>
              <a:rPr lang="pt-BR" sz="1400" b="0" i="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/2011)</a:t>
            </a:r>
            <a:br>
              <a:rPr lang="pt-BR" sz="1400" dirty="0">
                <a:solidFill>
                  <a:schemeClr val="bg1"/>
                </a:solidFill>
              </a:rPr>
            </a:b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E45EB16-5572-0F1E-F703-6BC50A4CC37D}"/>
              </a:ext>
            </a:extLst>
          </p:cNvPr>
          <p:cNvSpPr/>
          <p:nvPr/>
        </p:nvSpPr>
        <p:spPr>
          <a:xfrm>
            <a:off x="5208100" y="2968490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</a:t>
            </a:r>
          </a:p>
        </p:txBody>
      </p:sp>
      <p:sp>
        <p:nvSpPr>
          <p:cNvPr id="6" name="Explosão: 14 Pontos 5">
            <a:extLst>
              <a:ext uri="{FF2B5EF4-FFF2-40B4-BE49-F238E27FC236}">
                <a16:creationId xmlns:a16="http://schemas.microsoft.com/office/drawing/2014/main" id="{1BDB3D7B-EB9A-E806-C0B0-3BB65542FE9A}"/>
              </a:ext>
            </a:extLst>
          </p:cNvPr>
          <p:cNvSpPr/>
          <p:nvPr/>
        </p:nvSpPr>
        <p:spPr>
          <a:xfrm>
            <a:off x="2555756" y="956189"/>
            <a:ext cx="5673846" cy="2317098"/>
          </a:xfrm>
          <a:prstGeom prst="irregularSeal2">
            <a:avLst/>
          </a:prstGeom>
          <a:solidFill>
            <a:schemeClr val="tx1"/>
          </a:solidFill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Diagnósticos para a formulação das Politicas Públicas...!!??!</a:t>
            </a:r>
          </a:p>
        </p:txBody>
      </p:sp>
      <p:pic>
        <p:nvPicPr>
          <p:cNvPr id="2050" name="Picture 2" descr="♡Black♡ | Desenho de ilusão de ótica, Papéis de parede em movimento ...">
            <a:extLst>
              <a:ext uri="{FF2B5EF4-FFF2-40B4-BE49-F238E27FC236}">
                <a16:creationId xmlns:a16="http://schemas.microsoft.com/office/drawing/2014/main" id="{E574DB85-F3D3-6230-B635-4F913680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10" y="40983"/>
            <a:ext cx="1332179" cy="13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0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" grpId="0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DE99C27D-2C86-F499-4BF4-478FF6E1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9">
            <a:extLst>
              <a:ext uri="{FF2B5EF4-FFF2-40B4-BE49-F238E27FC236}">
                <a16:creationId xmlns:a16="http://schemas.microsoft.com/office/drawing/2014/main" id="{B7868C65-13F3-EB1F-832E-7459B41B3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150084"/>
            <a:ext cx="741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>
              <a:defRPr/>
            </a:pPr>
            <a:endParaRPr lang="pt-BR" sz="14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4EEB96CC-BFE7-9FC2-0D79-4F9A6CF7B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140" y="2956843"/>
            <a:ext cx="1427313" cy="735747"/>
          </a:xfrm>
          <a:prstGeom prst="ellipse">
            <a:avLst/>
          </a:prstGeom>
          <a:solidFill>
            <a:schemeClr val="accent6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400" dirty="0">
                <a:solidFill>
                  <a:srgbClr val="002060"/>
                </a:solidFill>
              </a:rPr>
              <a:t>12.3.25</a:t>
            </a:r>
          </a:p>
          <a:p>
            <a:pPr algn="ctr">
              <a:defRPr/>
            </a:pPr>
            <a:r>
              <a:rPr lang="pt-BR" sz="1400" dirty="0">
                <a:solidFill>
                  <a:srgbClr val="002060"/>
                </a:solidFill>
              </a:rPr>
              <a:t>10:40 -12h.</a:t>
            </a:r>
          </a:p>
        </p:txBody>
      </p:sp>
      <p:pic>
        <p:nvPicPr>
          <p:cNvPr id="1028" name="Picture 4" descr="Resultado de imagem para conexão desenho">
            <a:extLst>
              <a:ext uri="{FF2B5EF4-FFF2-40B4-BE49-F238E27FC236}">
                <a16:creationId xmlns:a16="http://schemas.microsoft.com/office/drawing/2014/main" id="{A9A02F43-B602-745A-733A-9A12532B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" y="797066"/>
            <a:ext cx="8227552" cy="57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conexão orbital desenho transparente">
            <a:extLst>
              <a:ext uri="{FF2B5EF4-FFF2-40B4-BE49-F238E27FC236}">
                <a16:creationId xmlns:a16="http://schemas.microsoft.com/office/drawing/2014/main" id="{4CC6F61A-0EA2-7851-54AA-238B2C9F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06" y="763397"/>
            <a:ext cx="5801525" cy="585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>
            <a:extLst>
              <a:ext uri="{FF2B5EF4-FFF2-40B4-BE49-F238E27FC236}">
                <a16:creationId xmlns:a16="http://schemas.microsoft.com/office/drawing/2014/main" id="{4CF60F74-C091-E2B4-9875-670C1F14E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077" y="1382240"/>
            <a:ext cx="9887857" cy="36933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M.1. Pleito de 2026: o Município é afetado?</a:t>
            </a:r>
            <a:endParaRPr lang="pt-BR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1027">
            <a:extLst>
              <a:ext uri="{FF2B5EF4-FFF2-40B4-BE49-F238E27FC236}">
                <a16:creationId xmlns:a16="http://schemas.microsoft.com/office/drawing/2014/main" id="{F18F66CF-038B-3C53-6EBC-3075AB657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222" y="2028584"/>
            <a:ext cx="988785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2. Governança e Planejamento Legislativo (passos práticos)</a:t>
            </a:r>
            <a:endParaRPr lang="pt-BR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703A06C-A27C-F454-C303-9BD97813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198" y="3736106"/>
            <a:ext cx="9887860" cy="36933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M.4 Monitoramento de Licitações e Contratos (nova Lei 14.133/21 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A26B246C-261E-540D-D8F0-B4A832933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818" y="4591224"/>
            <a:ext cx="988786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M.5 Auditoria de Desempenho e Ações de Melhoria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C677566A-1647-2D25-21A5-9BBF1C93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699" y="2887834"/>
            <a:ext cx="9925181" cy="36933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M.3 </a:t>
            </a:r>
            <a:r>
              <a:rPr lang="pt-BR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ProLEGIS</a:t>
            </a: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o Processo Legislativo Municipal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25C55CC5-94E2-CF02-25AA-9750D237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9" y="100623"/>
            <a:ext cx="1213666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Monitoramento </a:t>
            </a:r>
            <a:r>
              <a:rPr lang="pt-BR" altLang="pt-BR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ProLEGIS</a:t>
            </a:r>
            <a:r>
              <a:rPr lang="pt-BR" altLang="pt-BR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- 2026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Monitoramento e Governança na prática: não espere o questionário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777EEB-C8F0-8284-5F54-A877A77EB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048" y="5445985"/>
            <a:ext cx="9887860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M.6 Transparência, Prestação de Contas e SIM-AM</a:t>
            </a: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C95212C7-55B9-9D14-B8E3-C912D95B5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0475" y="5380674"/>
            <a:ext cx="1567068" cy="735747"/>
          </a:xfrm>
          <a:prstGeom prst="ellipse">
            <a:avLst/>
          </a:prstGeom>
          <a:solidFill>
            <a:schemeClr val="accent6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27.3.26</a:t>
            </a:r>
            <a:endParaRPr lang="pt-BR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09h -11h:00.</a:t>
            </a:r>
          </a:p>
        </p:txBody>
      </p:sp>
    </p:spTree>
    <p:extLst>
      <p:ext uri="{BB962C8B-B14F-4D97-AF65-F5344CB8AC3E}">
        <p14:creationId xmlns:p14="http://schemas.microsoft.com/office/powerpoint/2010/main" val="1454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7" name="Text Box 3">
            <a:extLst>
              <a:ext uri="{FF2B5EF4-FFF2-40B4-BE49-F238E27FC236}">
                <a16:creationId xmlns:a16="http://schemas.microsoft.com/office/drawing/2014/main" id="{85F7F0FE-315A-DA5A-5AD8-53B3C9EB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204" y="1580766"/>
            <a:ext cx="1808163" cy="1942929"/>
          </a:xfrm>
          <a:prstGeom prst="rect">
            <a:avLst/>
          </a:prstGeom>
          <a:solidFill>
            <a:srgbClr val="3366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1600" dirty="0">
                <a:solidFill>
                  <a:srgbClr val="EAEAEA"/>
                </a:solidFill>
                <a:latin typeface="Arial" pitchFamily="34" charset="0"/>
              </a:rPr>
              <a:t> </a:t>
            </a:r>
            <a:endParaRPr lang="pt-BR" sz="1200" dirty="0">
              <a:solidFill>
                <a:srgbClr val="EAEAEA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600" dirty="0">
                <a:solidFill>
                  <a:srgbClr val="EAEAEA"/>
                </a:solidFill>
                <a:latin typeface="Arial" pitchFamily="34" charset="0"/>
              </a:rPr>
              <a:t>PPA</a:t>
            </a:r>
            <a:endParaRPr lang="pt-BR" sz="2600" dirty="0">
              <a:solidFill>
                <a:srgbClr val="EAEAEA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6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2026/2029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(2022/2025)</a:t>
            </a:r>
            <a:endParaRPr lang="pt-BR" sz="1600" b="1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pt-BR" sz="2600" dirty="0">
              <a:solidFill>
                <a:srgbClr val="EAEAEA"/>
              </a:solidFill>
            </a:endParaRPr>
          </a:p>
        </p:txBody>
      </p:sp>
      <p:sp>
        <p:nvSpPr>
          <p:cNvPr id="1311748" name="Text Box 4">
            <a:extLst>
              <a:ext uri="{FF2B5EF4-FFF2-40B4-BE49-F238E27FC236}">
                <a16:creationId xmlns:a16="http://schemas.microsoft.com/office/drawing/2014/main" id="{37EDCBA8-698A-BBA0-DA97-FEC0DAB1A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581" y="2363425"/>
            <a:ext cx="1808163" cy="1752600"/>
          </a:xfrm>
          <a:prstGeom prst="rect">
            <a:avLst/>
          </a:prstGeom>
          <a:solidFill>
            <a:srgbClr val="6699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" pitchFamily="34" charset="0"/>
              </a:rPr>
              <a:t>2029</a:t>
            </a:r>
            <a:endParaRPr lang="pt-BR" sz="2400" b="1" dirty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>
              <a:solidFill>
                <a:srgbClr val="EAEAEA"/>
              </a:solidFill>
            </a:endParaRPr>
          </a:p>
        </p:txBody>
      </p:sp>
      <p:sp>
        <p:nvSpPr>
          <p:cNvPr id="1311749" name="Text Box 5">
            <a:extLst>
              <a:ext uri="{FF2B5EF4-FFF2-40B4-BE49-F238E27FC236}">
                <a16:creationId xmlns:a16="http://schemas.microsoft.com/office/drawing/2014/main" id="{A4F8652F-F36E-C51D-8032-ACD887F26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156" y="2795225"/>
            <a:ext cx="1806575" cy="1752600"/>
          </a:xfrm>
          <a:prstGeom prst="rect">
            <a:avLst/>
          </a:prstGeom>
          <a:solidFill>
            <a:srgbClr val="6699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" pitchFamily="34" charset="0"/>
              </a:rPr>
              <a:t>2028</a:t>
            </a:r>
            <a:endParaRPr lang="pt-BR" sz="2400" b="1" dirty="0">
              <a:solidFill>
                <a:srgbClr val="FFFF00"/>
              </a:solidFill>
            </a:endParaRPr>
          </a:p>
        </p:txBody>
      </p:sp>
      <p:sp>
        <p:nvSpPr>
          <p:cNvPr id="1311750" name="Text Box 6">
            <a:extLst>
              <a:ext uri="{FF2B5EF4-FFF2-40B4-BE49-F238E27FC236}">
                <a16:creationId xmlns:a16="http://schemas.microsoft.com/office/drawing/2014/main" id="{8BB97EB4-A18D-022A-0213-74616916E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156" y="3252425"/>
            <a:ext cx="1808163" cy="1752600"/>
          </a:xfrm>
          <a:prstGeom prst="rect">
            <a:avLst/>
          </a:prstGeom>
          <a:solidFill>
            <a:srgbClr val="6699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latin typeface="Arial" pitchFamily="34" charset="0"/>
              </a:rPr>
              <a:t>2027</a:t>
            </a:r>
            <a:endParaRPr lang="pt-BR" sz="2400" b="1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1200" dirty="0">
                <a:solidFill>
                  <a:srgbClr val="EAEAEA"/>
                </a:solidFill>
                <a:cs typeface="Times New Roman" pitchFamily="18" charset="0"/>
              </a:rPr>
              <a:t> </a:t>
            </a:r>
          </a:p>
          <a:p>
            <a:pPr>
              <a:defRPr/>
            </a:pPr>
            <a:endParaRPr lang="pt-BR" sz="2400" dirty="0">
              <a:solidFill>
                <a:srgbClr val="EAEAEA"/>
              </a:solidFill>
            </a:endParaRPr>
          </a:p>
        </p:txBody>
      </p:sp>
      <p:sp>
        <p:nvSpPr>
          <p:cNvPr id="1311751" name="Text Box 7">
            <a:extLst>
              <a:ext uri="{FF2B5EF4-FFF2-40B4-BE49-F238E27FC236}">
                <a16:creationId xmlns:a16="http://schemas.microsoft.com/office/drawing/2014/main" id="{8FF91682-6207-5DA2-23B0-EEF6C356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556" y="3631664"/>
            <a:ext cx="1808163" cy="1752600"/>
          </a:xfrm>
          <a:prstGeom prst="rect">
            <a:avLst/>
          </a:prstGeom>
          <a:solidFill>
            <a:srgbClr val="6699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pt-BR" sz="2600" dirty="0">
                <a:solidFill>
                  <a:srgbClr val="EAEAEA"/>
                </a:solidFill>
                <a:latin typeface="Arial" pitchFamily="34" charset="0"/>
              </a:rPr>
              <a:t> </a:t>
            </a:r>
            <a:endParaRPr lang="pt-BR" sz="2600" dirty="0">
              <a:solidFill>
                <a:srgbClr val="EAEAEA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600" b="1" dirty="0">
                <a:solidFill>
                  <a:srgbClr val="FFFF00"/>
                </a:solidFill>
                <a:latin typeface="Arial" pitchFamily="34" charset="0"/>
              </a:rPr>
              <a:t>LDO</a:t>
            </a:r>
            <a:endParaRPr lang="pt-BR" sz="2600" b="1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600" b="1" dirty="0">
                <a:solidFill>
                  <a:srgbClr val="FFFF00"/>
                </a:solidFill>
                <a:latin typeface="Arial" pitchFamily="34" charset="0"/>
              </a:rPr>
              <a:t>2026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(2025)</a:t>
            </a:r>
            <a:endParaRPr lang="pt-BR" sz="1600" b="1" dirty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600" dirty="0">
              <a:solidFill>
                <a:srgbClr val="FFFF00"/>
              </a:solidFill>
            </a:endParaRPr>
          </a:p>
        </p:txBody>
      </p:sp>
      <p:sp>
        <p:nvSpPr>
          <p:cNvPr id="1311752" name="Text Box 8">
            <a:extLst>
              <a:ext uri="{FF2B5EF4-FFF2-40B4-BE49-F238E27FC236}">
                <a16:creationId xmlns:a16="http://schemas.microsoft.com/office/drawing/2014/main" id="{A21B5496-74ED-43EC-5BF1-2D29F39FD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192" y="3481025"/>
            <a:ext cx="1808162" cy="1752600"/>
          </a:xfrm>
          <a:prstGeom prst="rect">
            <a:avLst/>
          </a:prstGeom>
          <a:solidFill>
            <a:srgbClr val="66FF33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</a:rPr>
              <a:t>2029</a:t>
            </a:r>
            <a:endParaRPr lang="pt-BR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1311753" name="Text Box 9">
            <a:extLst>
              <a:ext uri="{FF2B5EF4-FFF2-40B4-BE49-F238E27FC236}">
                <a16:creationId xmlns:a16="http://schemas.microsoft.com/office/drawing/2014/main" id="{9FDB4FB1-559D-3935-1EE5-D9DD45E4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161" y="3862025"/>
            <a:ext cx="1806575" cy="1752600"/>
          </a:xfrm>
          <a:prstGeom prst="rect">
            <a:avLst/>
          </a:prstGeom>
          <a:solidFill>
            <a:srgbClr val="66FF33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</a:rPr>
              <a:t>2028</a:t>
            </a:r>
            <a:endParaRPr lang="pt-BR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/>
          </a:p>
        </p:txBody>
      </p:sp>
      <p:sp>
        <p:nvSpPr>
          <p:cNvPr id="1311754" name="Text Box 10">
            <a:extLst>
              <a:ext uri="{FF2B5EF4-FFF2-40B4-BE49-F238E27FC236}">
                <a16:creationId xmlns:a16="http://schemas.microsoft.com/office/drawing/2014/main" id="{DF408E93-FB31-4CE5-2D33-69034714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129" y="4319225"/>
            <a:ext cx="1806575" cy="1752600"/>
          </a:xfrm>
          <a:prstGeom prst="rect">
            <a:avLst/>
          </a:prstGeom>
          <a:solidFill>
            <a:srgbClr val="66FF33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</a:rPr>
              <a:t>2027</a:t>
            </a:r>
            <a:endParaRPr lang="pt-BR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400" dirty="0">
                <a:cs typeface="Times New Roman" pitchFamily="18" charset="0"/>
              </a:rPr>
              <a:t> </a:t>
            </a:r>
          </a:p>
          <a:p>
            <a:pPr>
              <a:defRPr/>
            </a:pPr>
            <a:endParaRPr lang="pt-BR" sz="2400" dirty="0"/>
          </a:p>
        </p:txBody>
      </p:sp>
      <p:sp>
        <p:nvSpPr>
          <p:cNvPr id="1311755" name="Text Box 11">
            <a:extLst>
              <a:ext uri="{FF2B5EF4-FFF2-40B4-BE49-F238E27FC236}">
                <a16:creationId xmlns:a16="http://schemas.microsoft.com/office/drawing/2014/main" id="{42FB842A-82E7-AC36-611F-619D431AA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5" y="4686864"/>
            <a:ext cx="1808163" cy="1752600"/>
          </a:xfrm>
          <a:prstGeom prst="rect">
            <a:avLst/>
          </a:prstGeom>
          <a:solidFill>
            <a:srgbClr val="66FF33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dirty="0">
                <a:latin typeface="Arial" pitchFamily="34" charset="0"/>
              </a:rPr>
              <a:t> </a:t>
            </a:r>
            <a:endParaRPr lang="pt-BR" sz="2400" dirty="0">
              <a:cs typeface="Times New Roman" pitchFamily="18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</a:rPr>
              <a:t>LOA</a:t>
            </a:r>
            <a:endParaRPr lang="pt-BR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</a:rPr>
              <a:t>2026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(2025)</a:t>
            </a:r>
            <a:endParaRPr lang="pt-BR" sz="16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/>
          </a:p>
        </p:txBody>
      </p:sp>
      <p:sp>
        <p:nvSpPr>
          <p:cNvPr id="1311756" name="Line 12">
            <a:extLst>
              <a:ext uri="{FF2B5EF4-FFF2-40B4-BE49-F238E27FC236}">
                <a16:creationId xmlns:a16="http://schemas.microsoft.com/office/drawing/2014/main" id="{965BC093-AF88-19A4-8870-5EBAB6F26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5309553"/>
            <a:ext cx="985838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311757" name="Line 13">
            <a:extLst>
              <a:ext uri="{FF2B5EF4-FFF2-40B4-BE49-F238E27FC236}">
                <a16:creationId xmlns:a16="http://schemas.microsoft.com/office/drawing/2014/main" id="{3FE14FD8-A01D-D73E-F55A-96D77FE154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4" y="4623753"/>
            <a:ext cx="985837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311758" name="Line 14">
            <a:extLst>
              <a:ext uri="{FF2B5EF4-FFF2-40B4-BE49-F238E27FC236}">
                <a16:creationId xmlns:a16="http://schemas.microsoft.com/office/drawing/2014/main" id="{40BAF2E1-62D9-C547-496E-3B531E8EF1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9464" y="3629978"/>
            <a:ext cx="630237" cy="317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311759" name="Line 15">
            <a:extLst>
              <a:ext uri="{FF2B5EF4-FFF2-40B4-BE49-F238E27FC236}">
                <a16:creationId xmlns:a16="http://schemas.microsoft.com/office/drawing/2014/main" id="{FB5DFC25-77F3-8247-1364-185E6540E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5" y="4233228"/>
            <a:ext cx="985838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311760" name="Line 16">
            <a:extLst>
              <a:ext uri="{FF2B5EF4-FFF2-40B4-BE49-F238E27FC236}">
                <a16:creationId xmlns:a16="http://schemas.microsoft.com/office/drawing/2014/main" id="{1C3F83AC-CDAE-2F29-C3BD-BD87F5560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4076" y="1661478"/>
            <a:ext cx="814269" cy="71916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311761" name="Line 17">
            <a:extLst>
              <a:ext uri="{FF2B5EF4-FFF2-40B4-BE49-F238E27FC236}">
                <a16:creationId xmlns:a16="http://schemas.microsoft.com/office/drawing/2014/main" id="{895FA738-74A8-1960-ABA9-0FE376675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49" y="1685291"/>
            <a:ext cx="448557" cy="11255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311762" name="Line 18">
            <a:extLst>
              <a:ext uri="{FF2B5EF4-FFF2-40B4-BE49-F238E27FC236}">
                <a16:creationId xmlns:a16="http://schemas.microsoft.com/office/drawing/2014/main" id="{D39CF9A4-C321-532C-4F53-ACDEC5465E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3356" y="1661479"/>
            <a:ext cx="719" cy="1530694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3AB9988A-605E-E539-0031-41145294E5EB}"/>
              </a:ext>
            </a:extLst>
          </p:cNvPr>
          <p:cNvGrpSpPr>
            <a:grpSpLocks/>
          </p:cNvGrpSpPr>
          <p:nvPr/>
        </p:nvGrpSpPr>
        <p:grpSpPr bwMode="auto">
          <a:xfrm>
            <a:off x="3841031" y="1685018"/>
            <a:ext cx="822325" cy="2105025"/>
            <a:chOff x="1482" y="966"/>
            <a:chExt cx="518" cy="132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3509" name="Line 20">
              <a:extLst>
                <a:ext uri="{FF2B5EF4-FFF2-40B4-BE49-F238E27FC236}">
                  <a16:creationId xmlns:a16="http://schemas.microsoft.com/office/drawing/2014/main" id="{36511EFF-2476-7F23-20FC-229A6C519C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" y="966"/>
              <a:ext cx="51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/>
            </a:p>
          </p:txBody>
        </p:sp>
        <p:sp>
          <p:nvSpPr>
            <p:cNvPr id="63510" name="Line 21">
              <a:extLst>
                <a:ext uri="{FF2B5EF4-FFF2-40B4-BE49-F238E27FC236}">
                  <a16:creationId xmlns:a16="http://schemas.microsoft.com/office/drawing/2014/main" id="{87E49449-577B-5486-E2A5-3640BBD7D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40" y="994"/>
              <a:ext cx="351" cy="129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pt-BR" dirty="0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9C915B50-33F2-8E29-E90E-08211A33A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668" y="760179"/>
            <a:ext cx="4752975" cy="400110"/>
          </a:xfrm>
          <a:prstGeom prst="rect">
            <a:avLst/>
          </a:prstGeom>
          <a:solidFill>
            <a:srgbClr val="C00000"/>
          </a:solidFill>
          <a:ln w="9525">
            <a:solidFill>
              <a:srgbClr val="9933FF"/>
            </a:solidFill>
            <a:miter lim="800000"/>
            <a:headEnd type="none" w="sm" len="sm"/>
            <a:tailEnd type="none" w="sm" len="sm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pt-B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j-ea"/>
                <a:cs typeface="+mj-cs"/>
              </a:rPr>
              <a:t>“Atual Gestão”: 2025-2028</a:t>
            </a:r>
            <a:endParaRPr lang="pt-BR" sz="4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E97DBE3C-64EB-04A1-A9DC-FF88E4AA0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420" y="1521158"/>
            <a:ext cx="5430753" cy="612490"/>
          </a:xfrm>
          <a:prstGeom prst="rect">
            <a:avLst/>
          </a:prstGeom>
          <a:solidFill>
            <a:srgbClr val="C00000"/>
          </a:solidFill>
          <a:ln w="9525">
            <a:solidFill>
              <a:srgbClr val="9933FF"/>
            </a:solidFill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pt-BR" sz="5400" b="1" dirty="0">
                <a:latin typeface="Verdana" pitchFamily="34" charset="0"/>
                <a:ea typeface="+mj-ea"/>
                <a:cs typeface="+mj-cs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PD x PPA x LDO x LOA x PFCEMD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1CAB0A-FEFE-6569-1D3D-5EDA3BFD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0" y="2735920"/>
            <a:ext cx="2092780" cy="13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0E85B449-1E54-9E16-7981-E27CA824D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21" y="4065994"/>
            <a:ext cx="2130589" cy="553998"/>
          </a:xfrm>
          <a:prstGeom prst="rect">
            <a:avLst/>
          </a:prstGeom>
          <a:solidFill>
            <a:srgbClr val="C00000"/>
          </a:solidFill>
          <a:ln w="9525">
            <a:solidFill>
              <a:srgbClr val="9933FF"/>
            </a:solidFill>
            <a:miter lim="800000"/>
            <a:headEnd type="none" w="sm" len="sm"/>
            <a:tailEnd type="none" w="sm" len="sm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pt-B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j-ea"/>
                <a:cs typeface="+mj-cs"/>
              </a:rPr>
              <a:t>“PD” </a:t>
            </a:r>
            <a:r>
              <a:rPr lang="pt-BR" sz="1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j-ea"/>
                <a:cs typeface="+mj-cs"/>
              </a:rPr>
              <a:t>10.257/01</a:t>
            </a:r>
          </a:p>
          <a:p>
            <a:pPr algn="ctr" eaLnBrk="1" hangingPunct="1">
              <a:defRPr/>
            </a:pPr>
            <a:r>
              <a:rPr lang="pt-BR" sz="1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j-ea"/>
                <a:cs typeface="+mj-cs"/>
              </a:rPr>
              <a:t>CRFB/88 arts.182/3</a:t>
            </a:r>
          </a:p>
        </p:txBody>
      </p:sp>
      <p:sp>
        <p:nvSpPr>
          <p:cNvPr id="31" name="Line 14">
            <a:extLst>
              <a:ext uri="{FF2B5EF4-FFF2-40B4-BE49-F238E27FC236}">
                <a16:creationId xmlns:a16="http://schemas.microsoft.com/office/drawing/2014/main" id="{0C2F0AE8-09B6-D5F8-4BBD-A28F218B6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3676" y="3573464"/>
            <a:ext cx="396875" cy="47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FDF176C6-E249-A7FB-E625-DF4BA186D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6087" y="3368041"/>
            <a:ext cx="1396800" cy="1321769"/>
          </a:xfrm>
          <a:prstGeom prst="rect">
            <a:avLst/>
          </a:prstGeom>
          <a:solidFill>
            <a:srgbClr val="92D050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2029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33" name="Line 15">
            <a:extLst>
              <a:ext uri="{FF2B5EF4-FFF2-40B4-BE49-F238E27FC236}">
                <a16:creationId xmlns:a16="http://schemas.microsoft.com/office/drawing/2014/main" id="{4D427AC0-BF29-1755-D144-941A3393F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0150" y="4026853"/>
            <a:ext cx="541338" cy="38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BA397145-1867-C5CE-0C8B-9CCA5851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360" y="3790488"/>
            <a:ext cx="1376114" cy="1377752"/>
          </a:xfrm>
          <a:prstGeom prst="rect">
            <a:avLst/>
          </a:prstGeom>
          <a:solidFill>
            <a:srgbClr val="92D050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2028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D3582A58-0A37-E3CC-4F32-A204BD61B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2650" y="4447541"/>
            <a:ext cx="400050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50E2BBB7-115F-FF2B-E53E-649653D5A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321" y="4304145"/>
            <a:ext cx="1570681" cy="1448071"/>
          </a:xfrm>
          <a:prstGeom prst="rect">
            <a:avLst/>
          </a:prstGeom>
          <a:solidFill>
            <a:srgbClr val="92D050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2027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400" dirty="0">
                <a:cs typeface="Times New Roman" pitchFamily="18" charset="0"/>
              </a:rPr>
              <a:t> </a:t>
            </a:r>
          </a:p>
          <a:p>
            <a:pPr>
              <a:defRPr/>
            </a:pPr>
            <a:endParaRPr lang="pt-BR" sz="2400" dirty="0"/>
          </a:p>
        </p:txBody>
      </p:sp>
      <p:sp>
        <p:nvSpPr>
          <p:cNvPr id="37" name="Line 12">
            <a:extLst>
              <a:ext uri="{FF2B5EF4-FFF2-40B4-BE49-F238E27FC236}">
                <a16:creationId xmlns:a16="http://schemas.microsoft.com/office/drawing/2014/main" id="{FE9843CE-D63D-AF1D-9296-8BAE8ACA1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9" y="5534979"/>
            <a:ext cx="503237" cy="65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E705396E-2E7C-5094-D32B-659E292F0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7" y="4736192"/>
            <a:ext cx="1662559" cy="1594918"/>
          </a:xfrm>
          <a:prstGeom prst="rect">
            <a:avLst/>
          </a:prstGeom>
          <a:solidFill>
            <a:srgbClr val="92D050"/>
          </a:solidFill>
          <a:ln w="9525">
            <a:solidFill>
              <a:srgbClr val="9933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2400" dirty="0">
                <a:latin typeface="Arial" pitchFamily="34" charset="0"/>
              </a:rPr>
              <a:t> </a:t>
            </a:r>
            <a:endParaRPr lang="pt-BR" sz="2400" dirty="0">
              <a:cs typeface="Times New Roman" pitchFamily="18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PFCEMD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2026</a:t>
            </a:r>
          </a:p>
          <a:p>
            <a:pPr algn="ctr">
              <a:defRPr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Times New Roman" pitchFamily="18" charset="0"/>
              </a:rPr>
              <a:t>(2025)</a:t>
            </a:r>
            <a:endParaRPr lang="pt-BR" sz="16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/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F3C9B96F-1987-CBB9-27FC-1B04684D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0" y="2810828"/>
            <a:ext cx="1143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88" name="Imagem 28">
            <a:extLst>
              <a:ext uri="{FF2B5EF4-FFF2-40B4-BE49-F238E27FC236}">
                <a16:creationId xmlns:a16="http://schemas.microsoft.com/office/drawing/2014/main" id="{142AB0B5-4732-F34B-98C0-C4DE4FC0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21" y="861061"/>
            <a:ext cx="19589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3">
            <a:extLst>
              <a:ext uri="{FF2B5EF4-FFF2-40B4-BE49-F238E27FC236}">
                <a16:creationId xmlns:a16="http://schemas.microsoft.com/office/drawing/2014/main" id="{4F2AFB49-E856-1BCA-C216-3125EAF1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6203" y="906108"/>
            <a:ext cx="2734394" cy="1631216"/>
          </a:xfrm>
          <a:prstGeom prst="rect">
            <a:avLst/>
          </a:prstGeom>
          <a:solidFill>
            <a:srgbClr val="C00000"/>
          </a:solidFill>
          <a:ln w="9525">
            <a:solidFill>
              <a:srgbClr val="140AE4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PD, PPA, LDO e LOA 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CRFB/88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LRF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4.320/64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Regulação local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4A190-C46A-EC2C-E75C-165581F1F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708" y="4578544"/>
            <a:ext cx="1808163" cy="1323439"/>
          </a:xfrm>
          <a:prstGeom prst="rect">
            <a:avLst/>
          </a:prstGeom>
          <a:solidFill>
            <a:srgbClr val="141414"/>
          </a:solidFill>
          <a:ln w="9525">
            <a:solidFill>
              <a:srgbClr val="9933FF"/>
            </a:solidFill>
            <a:miter lim="800000"/>
            <a:headEnd type="none" w="sm" len="sm"/>
            <a:tailEnd type="none" w="sm" len="sm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pt-B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j-ea"/>
                <a:cs typeface="+mj-cs"/>
              </a:rPr>
              <a:t>“Integrar Planos” com outras esferas...</a:t>
            </a:r>
            <a:endParaRPr lang="pt-BR" sz="4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B456EE6-890E-BE0C-0795-FCD03556C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21" y="6341598"/>
            <a:ext cx="12019722" cy="46166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Ramificação das Informações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8D043-3AB9-9FEF-4D20-9E86457BEE23}"/>
              </a:ext>
            </a:extLst>
          </p:cNvPr>
          <p:cNvSpPr txBox="1"/>
          <p:nvPr/>
        </p:nvSpPr>
        <p:spPr>
          <a:xfrm>
            <a:off x="9010649" y="626656"/>
            <a:ext cx="3130043" cy="830997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disciplina fiscal;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eficiência alocativa 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eficiência operacional.</a:t>
            </a:r>
            <a:endParaRPr lang="pt-BR" sz="1600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EE54E4D-78F1-0094-7605-30034B96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0" y="77738"/>
            <a:ext cx="12019722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Os Instrumentos de Planejamento e a Câmara Municipal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156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1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1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1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1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1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1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1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1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1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1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1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31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1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31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31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31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75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25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750"/>
                            </p:stCondLst>
                            <p:childTnLst>
                              <p:par>
                                <p:cTn id="1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 animBg="1"/>
      <p:bldP spid="3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A9EA399-40D2-4695-3DE4-DF3288FB1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00" name="Rectangle 16">
            <a:extLst>
              <a:ext uri="{FF2B5EF4-FFF2-40B4-BE49-F238E27FC236}">
                <a16:creationId xmlns:a16="http://schemas.microsoft.com/office/drawing/2014/main" id="{6B8A2028-723A-4152-E5E5-94B919C59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877" y="2686894"/>
            <a:ext cx="184731" cy="230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9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lbertus Medium" pitchFamily="34" charset="0"/>
              <a:cs typeface="Arial" charset="0"/>
            </a:endParaRPr>
          </a:p>
        </p:txBody>
      </p:sp>
      <p:sp>
        <p:nvSpPr>
          <p:cNvPr id="227345" name="Text Box 18">
            <a:extLst>
              <a:ext uri="{FF2B5EF4-FFF2-40B4-BE49-F238E27FC236}">
                <a16:creationId xmlns:a16="http://schemas.microsoft.com/office/drawing/2014/main" id="{1F835740-E890-A00F-B9A3-79007DDDF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036" y="2399558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3" name="Line 26">
            <a:extLst>
              <a:ext uri="{FF2B5EF4-FFF2-40B4-BE49-F238E27FC236}">
                <a16:creationId xmlns:a16="http://schemas.microsoft.com/office/drawing/2014/main" id="{C812071A-6469-2985-222D-DC642E09EB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436" y="26281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4" name="Line 27">
            <a:extLst>
              <a:ext uri="{FF2B5EF4-FFF2-40B4-BE49-F238E27FC236}">
                <a16:creationId xmlns:a16="http://schemas.microsoft.com/office/drawing/2014/main" id="{D38C906D-D49D-8B44-59D1-5270F42A0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9236" y="4304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5" name="Rectangle 28">
            <a:extLst>
              <a:ext uri="{FF2B5EF4-FFF2-40B4-BE49-F238E27FC236}">
                <a16:creationId xmlns:a16="http://schemas.microsoft.com/office/drawing/2014/main" id="{A7BA5E93-4637-EB02-EC52-111B64320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075" y="453315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6" name="Line 29">
            <a:extLst>
              <a:ext uri="{FF2B5EF4-FFF2-40B4-BE49-F238E27FC236}">
                <a16:creationId xmlns:a16="http://schemas.microsoft.com/office/drawing/2014/main" id="{2D15BE92-751C-B06D-A340-4ED3A2A157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836" y="5066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F8A8EC2-7654-0D31-D62A-ECF63BC339FA}"/>
              </a:ext>
            </a:extLst>
          </p:cNvPr>
          <p:cNvSpPr txBox="1"/>
          <p:nvPr/>
        </p:nvSpPr>
        <p:spPr>
          <a:xfrm>
            <a:off x="0" y="23708"/>
            <a:ext cx="12192000" cy="731533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16DAD1-2F49-1796-0C1E-5959EE6EE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877" y="2686894"/>
            <a:ext cx="184731" cy="230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9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lbertus Medium" pitchFamily="34" charset="0"/>
              <a:cs typeface="Arial" charset="0"/>
            </a:endParaRPr>
          </a:p>
        </p:txBody>
      </p:sp>
      <p:sp>
        <p:nvSpPr>
          <p:cNvPr id="18" name="Line 26">
            <a:extLst>
              <a:ext uri="{FF2B5EF4-FFF2-40B4-BE49-F238E27FC236}">
                <a16:creationId xmlns:a16="http://schemas.microsoft.com/office/drawing/2014/main" id="{5DBC3B1D-5CA5-7027-46D6-228961BD2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436" y="26281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19" name="Line 27">
            <a:extLst>
              <a:ext uri="{FF2B5EF4-FFF2-40B4-BE49-F238E27FC236}">
                <a16:creationId xmlns:a16="http://schemas.microsoft.com/office/drawing/2014/main" id="{434BCFD6-DC6A-2177-8143-DA5BAD2F1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9236" y="4304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82A0DB2A-A112-C71B-5FB2-AE3CCB566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075" y="453315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1" name="Line 29">
            <a:extLst>
              <a:ext uri="{FF2B5EF4-FFF2-40B4-BE49-F238E27FC236}">
                <a16:creationId xmlns:a16="http://schemas.microsoft.com/office/drawing/2014/main" id="{CF7FB167-A73A-D853-3203-E661DC60F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836" y="5066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C6505FF-D7A4-5A11-434B-6BB598C74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3" y="752580"/>
            <a:ext cx="11476382" cy="2246769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n. 37/2025 – CGF/TCEPR (19.11.25)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Revisão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Disposições gerais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6888140-9620-B9B1-0BF8-E84C568F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522" y="89978"/>
            <a:ext cx="8521148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rial" panose="020B0604020202020204" pitchFamily="34" charset="0"/>
              </a:rPr>
              <a:t>(Obs.)  PPA - Revisão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1340B73-96F2-F565-DF45-22652479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27" y="3648174"/>
            <a:ext cx="5996606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Diretrizes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dos Programas (finalístico ou não finalístico);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Público-alvo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Justificativas;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 de cálculo dos indicadores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 de medida dos indicadores;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Polaridade dos indicadores;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F13D19D-8637-4B05-5408-362D42238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428" y="3654803"/>
            <a:ext cx="5181590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dos indicadores;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anuais esperada para os indicadores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Finalidades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funcional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de início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de fim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físicas anuais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 de medida das metas físicas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 financeira anual das ações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4D99986-1F31-1620-89BF-0DB4C6D10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27" y="3118095"/>
            <a:ext cx="1121559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“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Orienta-se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que o PPA municipal 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contenha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mínimo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seguintes elementos e informações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t-BR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D7CBB2F-5697-6256-1ED1-C4D194CFF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314" y="311271"/>
            <a:ext cx="6288158" cy="3416320"/>
          </a:xfrm>
          <a:prstGeom prst="rect">
            <a:avLst/>
          </a:prstGeom>
          <a:solidFill>
            <a:srgbClr val="A3DBFF"/>
          </a:solidFill>
          <a:ln w="9525">
            <a:solidFill>
              <a:srgbClr val="C00000"/>
            </a:solidFill>
            <a:miter lim="800000"/>
            <a:headEnd/>
            <a:tailEnd/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É “</a:t>
            </a:r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recomendável”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a elaboração do PPA municipal compreenda as seguintes </a:t>
            </a:r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cenário fiscal e financeiro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período do plano;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situacional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Identificação dos problemas;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de diretrizes de gestão;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dos programas, objetivos, indicadores e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 e Participação Social;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Identificação dos recursos orçamentários e não orçamentários;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</a:t>
            </a:r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consistência</a:t>
            </a:r>
            <a:r>
              <a:rPr lang="pt-B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 do PPA elaborado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Validação com a alta gestão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Envio do Projeto de Lei ao Poder Legislativo: </a:t>
            </a:r>
            <a:endParaRPr 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Texto Explicativo: Seta Quádrupla 5">
            <a:extLst>
              <a:ext uri="{FF2B5EF4-FFF2-40B4-BE49-F238E27FC236}">
                <a16:creationId xmlns:a16="http://schemas.microsoft.com/office/drawing/2014/main" id="{131CBAFE-8DC8-6261-CD26-90D50524A7F4}"/>
              </a:ext>
            </a:extLst>
          </p:cNvPr>
          <p:cNvSpPr/>
          <p:nvPr/>
        </p:nvSpPr>
        <p:spPr>
          <a:xfrm>
            <a:off x="3749047" y="3379306"/>
            <a:ext cx="2065611" cy="1839005"/>
          </a:xfrm>
          <a:prstGeom prst="quadArrowCallou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1ª “tarefa”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BD8AEFEE-2241-04F5-F44E-34FD7C6D7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47" y="6065160"/>
            <a:ext cx="11215591" cy="830997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b="1" dirty="0">
                <a:solidFill>
                  <a:schemeClr val="bg1"/>
                </a:solidFill>
              </a:rPr>
              <a:t>Ainda em 2026, proceder a correção de algumas rotas e fazer ajustes no PPA que vigerá nestes próximos 4 anos. 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endParaRPr lang="pt-BR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2F07E4B-F2B3-F254-8FD3-E879348CE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117" y="5183892"/>
            <a:ext cx="3863008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t-BR" sz="2400" b="1" dirty="0">
                <a:solidFill>
                  <a:srgbClr val="FF0000"/>
                </a:solidFill>
              </a:rPr>
              <a:t>LDO e LOA (2026) 2027-29</a:t>
            </a:r>
            <a:endParaRPr lang="pt-BR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081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8" grpId="0" animBg="1"/>
      <p:bldP spid="6" grpId="0" animBg="1"/>
      <p:bldP spid="30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361351B4-0ECC-A9BB-981C-C496096A1F9F}"/>
              </a:ext>
            </a:extLst>
          </p:cNvPr>
          <p:cNvSpPr txBox="1">
            <a:spLocks noChangeArrowheads="1"/>
          </p:cNvSpPr>
          <p:nvPr/>
        </p:nvSpPr>
        <p:spPr>
          <a:xfrm>
            <a:off x="26504" y="26504"/>
            <a:ext cx="12099235" cy="6776897"/>
          </a:xfrm>
          <a:prstGeom prst="rect">
            <a:avLst/>
          </a:prstGeom>
          <a:solidFill>
            <a:srgbClr val="000000"/>
          </a:solidFill>
          <a:ln>
            <a:solidFill>
              <a:srgbClr val="00CC00"/>
            </a:solidFill>
            <a:miter lim="800000"/>
            <a:headEnd/>
            <a:tailEnd/>
          </a:ln>
        </p:spPr>
        <p:txBody>
          <a:bodyPr vert="horz" lIns="91433" tIns="45717" rIns="91433" bIns="4571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3100" b="1" dirty="0"/>
              <a:t> </a:t>
            </a:r>
            <a:endParaRPr lang="pt-BR" altLang="pt-BR" b="1" i="1" dirty="0">
              <a:solidFill>
                <a:schemeClr val="bg1"/>
              </a:solidFill>
            </a:endParaRPr>
          </a:p>
        </p:txBody>
      </p:sp>
      <p:sp>
        <p:nvSpPr>
          <p:cNvPr id="52" name="Oval 27">
            <a:extLst>
              <a:ext uri="{FF2B5EF4-FFF2-40B4-BE49-F238E27FC236}">
                <a16:creationId xmlns:a16="http://schemas.microsoft.com/office/drawing/2014/main" id="{FB05ABD0-36C3-F43E-B6FD-73447A3C8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430" y="2776131"/>
            <a:ext cx="2995613" cy="1281112"/>
          </a:xfrm>
          <a:prstGeom prst="ellipse">
            <a:avLst/>
          </a:prstGeom>
          <a:solidFill>
            <a:srgbClr val="005E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ORÇAMENTO</a:t>
            </a:r>
          </a:p>
        </p:txBody>
      </p:sp>
      <p:grpSp>
        <p:nvGrpSpPr>
          <p:cNvPr id="53" name="Group 37">
            <a:extLst>
              <a:ext uri="{FF2B5EF4-FFF2-40B4-BE49-F238E27FC236}">
                <a16:creationId xmlns:a16="http://schemas.microsoft.com/office/drawing/2014/main" id="{DC890E5A-D512-C646-1CA2-874325857494}"/>
              </a:ext>
            </a:extLst>
          </p:cNvPr>
          <p:cNvGrpSpPr>
            <a:grpSpLocks/>
          </p:cNvGrpSpPr>
          <p:nvPr/>
        </p:nvGrpSpPr>
        <p:grpSpPr bwMode="auto">
          <a:xfrm>
            <a:off x="7954475" y="3465312"/>
            <a:ext cx="681038" cy="212725"/>
            <a:chOff x="3842" y="2450"/>
            <a:chExt cx="429" cy="134"/>
          </a:xfrm>
        </p:grpSpPr>
        <p:sp>
          <p:nvSpPr>
            <p:cNvPr id="54" name="Line 38">
              <a:extLst>
                <a:ext uri="{FF2B5EF4-FFF2-40B4-BE49-F238E27FC236}">
                  <a16:creationId xmlns:a16="http://schemas.microsoft.com/office/drawing/2014/main" id="{AE085655-9E14-5B25-7FF4-05C6052EF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2" y="2450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5" name="Line 39">
              <a:extLst>
                <a:ext uri="{FF2B5EF4-FFF2-40B4-BE49-F238E27FC236}">
                  <a16:creationId xmlns:a16="http://schemas.microsoft.com/office/drawing/2014/main" id="{01471DF9-FFF4-7DD0-99DF-23EEF77B32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2" y="2584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6" name="Group 40">
            <a:extLst>
              <a:ext uri="{FF2B5EF4-FFF2-40B4-BE49-F238E27FC236}">
                <a16:creationId xmlns:a16="http://schemas.microsoft.com/office/drawing/2014/main" id="{CB3ED576-E6D2-2170-3602-10258EC70CE6}"/>
              </a:ext>
            </a:extLst>
          </p:cNvPr>
          <p:cNvGrpSpPr>
            <a:grpSpLocks/>
          </p:cNvGrpSpPr>
          <p:nvPr/>
        </p:nvGrpSpPr>
        <p:grpSpPr bwMode="auto">
          <a:xfrm>
            <a:off x="5163650" y="4105075"/>
            <a:ext cx="476250" cy="498475"/>
            <a:chOff x="2084" y="2853"/>
            <a:chExt cx="300" cy="314"/>
          </a:xfrm>
        </p:grpSpPr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35371BAC-33BC-B3B2-20CD-85BB20C1D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4" y="2853"/>
              <a:ext cx="172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Line 42">
              <a:extLst>
                <a:ext uri="{FF2B5EF4-FFF2-40B4-BE49-F238E27FC236}">
                  <a16:creationId xmlns:a16="http://schemas.microsoft.com/office/drawing/2014/main" id="{3AB3B6D8-A51C-4A08-F2DF-86F8CFDC68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3" y="2943"/>
              <a:ext cx="171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9" name="Group 43">
            <a:extLst>
              <a:ext uri="{FF2B5EF4-FFF2-40B4-BE49-F238E27FC236}">
                <a16:creationId xmlns:a16="http://schemas.microsoft.com/office/drawing/2014/main" id="{28E9F6D0-3FF4-F623-456F-A56F79D031E8}"/>
              </a:ext>
            </a:extLst>
          </p:cNvPr>
          <p:cNvGrpSpPr>
            <a:grpSpLocks/>
          </p:cNvGrpSpPr>
          <p:nvPr/>
        </p:nvGrpSpPr>
        <p:grpSpPr bwMode="auto">
          <a:xfrm>
            <a:off x="7206763" y="4033637"/>
            <a:ext cx="476250" cy="498475"/>
            <a:chOff x="3371" y="2808"/>
            <a:chExt cx="300" cy="314"/>
          </a:xfrm>
        </p:grpSpPr>
        <p:sp>
          <p:nvSpPr>
            <p:cNvPr id="60" name="Line 44">
              <a:extLst>
                <a:ext uri="{FF2B5EF4-FFF2-40B4-BE49-F238E27FC236}">
                  <a16:creationId xmlns:a16="http://schemas.microsoft.com/office/drawing/2014/main" id="{C10A540B-01EF-BB9C-5862-B7C7C9A8D0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71" y="2898"/>
              <a:ext cx="128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Line 45">
              <a:extLst>
                <a:ext uri="{FF2B5EF4-FFF2-40B4-BE49-F238E27FC236}">
                  <a16:creationId xmlns:a16="http://schemas.microsoft.com/office/drawing/2014/main" id="{33088ECF-5549-32F8-1D61-EFD02D176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2" y="2808"/>
              <a:ext cx="129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4065" name="Group 37">
            <a:extLst>
              <a:ext uri="{FF2B5EF4-FFF2-40B4-BE49-F238E27FC236}">
                <a16:creationId xmlns:a16="http://schemas.microsoft.com/office/drawing/2014/main" id="{9C3D62BD-C728-F7E3-093F-D8DFABAA89C4}"/>
              </a:ext>
            </a:extLst>
          </p:cNvPr>
          <p:cNvGrpSpPr>
            <a:grpSpLocks/>
          </p:cNvGrpSpPr>
          <p:nvPr/>
        </p:nvGrpSpPr>
        <p:grpSpPr bwMode="auto">
          <a:xfrm>
            <a:off x="4146544" y="3412304"/>
            <a:ext cx="681038" cy="212725"/>
            <a:chOff x="3842" y="2450"/>
            <a:chExt cx="429" cy="134"/>
          </a:xfrm>
        </p:grpSpPr>
        <p:sp>
          <p:nvSpPr>
            <p:cNvPr id="344066" name="Line 38">
              <a:extLst>
                <a:ext uri="{FF2B5EF4-FFF2-40B4-BE49-F238E27FC236}">
                  <a16:creationId xmlns:a16="http://schemas.microsoft.com/office/drawing/2014/main" id="{33300491-AFA3-3D3D-60F8-5F0018E0C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2" y="2450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67" name="Line 39">
              <a:extLst>
                <a:ext uri="{FF2B5EF4-FFF2-40B4-BE49-F238E27FC236}">
                  <a16:creationId xmlns:a16="http://schemas.microsoft.com/office/drawing/2014/main" id="{61E78CD1-DA8F-FF84-6033-3646720AF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2" y="2584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4068" name="Group 43">
            <a:extLst>
              <a:ext uri="{FF2B5EF4-FFF2-40B4-BE49-F238E27FC236}">
                <a16:creationId xmlns:a16="http://schemas.microsoft.com/office/drawing/2014/main" id="{1F613983-D04F-C1C5-B131-E4C8900DFFC2}"/>
              </a:ext>
            </a:extLst>
          </p:cNvPr>
          <p:cNvGrpSpPr>
            <a:grpSpLocks/>
          </p:cNvGrpSpPr>
          <p:nvPr/>
        </p:nvGrpSpPr>
        <p:grpSpPr bwMode="auto">
          <a:xfrm>
            <a:off x="5026780" y="2277725"/>
            <a:ext cx="476250" cy="498475"/>
            <a:chOff x="3371" y="2808"/>
            <a:chExt cx="300" cy="314"/>
          </a:xfrm>
        </p:grpSpPr>
        <p:sp>
          <p:nvSpPr>
            <p:cNvPr id="344069" name="Line 44">
              <a:extLst>
                <a:ext uri="{FF2B5EF4-FFF2-40B4-BE49-F238E27FC236}">
                  <a16:creationId xmlns:a16="http://schemas.microsoft.com/office/drawing/2014/main" id="{BB2AB903-C2AA-9709-9332-1061207D97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71" y="2898"/>
              <a:ext cx="128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0" name="Line 45">
              <a:extLst>
                <a:ext uri="{FF2B5EF4-FFF2-40B4-BE49-F238E27FC236}">
                  <a16:creationId xmlns:a16="http://schemas.microsoft.com/office/drawing/2014/main" id="{5655F215-409A-DB41-7266-FD23D8FF5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2" y="2808"/>
              <a:ext cx="129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4071" name="Group 40">
            <a:extLst>
              <a:ext uri="{FF2B5EF4-FFF2-40B4-BE49-F238E27FC236}">
                <a16:creationId xmlns:a16="http://schemas.microsoft.com/office/drawing/2014/main" id="{7551F9C3-D47D-1588-84BA-DE9DB7AAE526}"/>
              </a:ext>
            </a:extLst>
          </p:cNvPr>
          <p:cNvGrpSpPr>
            <a:grpSpLocks/>
          </p:cNvGrpSpPr>
          <p:nvPr/>
        </p:nvGrpSpPr>
        <p:grpSpPr bwMode="auto">
          <a:xfrm>
            <a:off x="7396640" y="2402172"/>
            <a:ext cx="476250" cy="498475"/>
            <a:chOff x="2084" y="2853"/>
            <a:chExt cx="300" cy="314"/>
          </a:xfrm>
        </p:grpSpPr>
        <p:sp>
          <p:nvSpPr>
            <p:cNvPr id="344072" name="Line 41">
              <a:extLst>
                <a:ext uri="{FF2B5EF4-FFF2-40B4-BE49-F238E27FC236}">
                  <a16:creationId xmlns:a16="http://schemas.microsoft.com/office/drawing/2014/main" id="{9BC2E3F1-6B63-0C9D-2964-7D3F42B3F3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4" y="2853"/>
              <a:ext cx="172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3" name="Line 42">
              <a:extLst>
                <a:ext uri="{FF2B5EF4-FFF2-40B4-BE49-F238E27FC236}">
                  <a16:creationId xmlns:a16="http://schemas.microsoft.com/office/drawing/2014/main" id="{7CBEA689-6229-1C36-95B0-168E45C543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3" y="2943"/>
              <a:ext cx="171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C65598F8-364E-8A51-0933-22F03C87098F}"/>
              </a:ext>
            </a:extLst>
          </p:cNvPr>
          <p:cNvGrpSpPr>
            <a:grpSpLocks/>
          </p:cNvGrpSpPr>
          <p:nvPr/>
        </p:nvGrpSpPr>
        <p:grpSpPr bwMode="auto">
          <a:xfrm>
            <a:off x="2077962" y="2842393"/>
            <a:ext cx="1846263" cy="1138238"/>
            <a:chOff x="240" y="2091"/>
            <a:chExt cx="1163" cy="717"/>
          </a:xfrm>
          <a:solidFill>
            <a:schemeClr val="accent4">
              <a:lumMod val="7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0" name="Oval 3">
              <a:extLst>
                <a:ext uri="{FF2B5EF4-FFF2-40B4-BE49-F238E27FC236}">
                  <a16:creationId xmlns:a16="http://schemas.microsoft.com/office/drawing/2014/main" id="{B433057A-42DA-A4F1-60FA-5914869AD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091"/>
              <a:ext cx="1158" cy="717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F7DDAFDF-0C88-BF83-4BA9-CA5C08CD3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262"/>
              <a:ext cx="116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cs typeface="Times New Roman" pitchFamily="18" charset="0"/>
                </a:rPr>
                <a:t>Planejamento</a:t>
              </a:r>
            </a:p>
            <a:p>
              <a:pPr algn="ctr">
                <a:defRPr/>
              </a:pPr>
              <a:r>
                <a:rPr lang="pt-BR" sz="800" dirty="0">
                  <a:cs typeface="Times New Roman" pitchFamily="18" charset="0"/>
                </a:rPr>
                <a:t>Concepção das Promessas</a:t>
              </a:r>
            </a:p>
            <a:p>
              <a:pPr>
                <a:defRPr/>
              </a:pPr>
              <a:endParaRPr lang="pt-BR" sz="14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A841BAC2-BFDE-DDC7-694C-AA26DA8D04E6}"/>
              </a:ext>
            </a:extLst>
          </p:cNvPr>
          <p:cNvGrpSpPr>
            <a:grpSpLocks/>
          </p:cNvGrpSpPr>
          <p:nvPr/>
        </p:nvGrpSpPr>
        <p:grpSpPr bwMode="auto">
          <a:xfrm>
            <a:off x="8554962" y="1702566"/>
            <a:ext cx="1838325" cy="2311400"/>
            <a:chOff x="4320" y="1373"/>
            <a:chExt cx="1158" cy="145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0415FE27-D7E7-DB4F-29E7-67F03117C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12"/>
              <a:ext cx="1158" cy="71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2060"/>
              </a:solidFill>
              <a:round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B3F9ED3E-E94A-B2D8-4D46-370270F76F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47" y="1369"/>
              <a:ext cx="479" cy="4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6 w 21600"/>
                <a:gd name="T13" fmla="*/ 2921 h 21600"/>
                <a:gd name="T14" fmla="*/ 18218 w 21600"/>
                <a:gd name="T15" fmla="*/ 92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B430122D-EC99-8645-44FE-515A9B76F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7" y="2296"/>
              <a:ext cx="10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solidFill>
                    <a:schemeClr val="bg1"/>
                  </a:solidFill>
                  <a:cs typeface="Times New Roman" pitchFamily="18" charset="0"/>
                </a:rPr>
                <a:t>Execução</a:t>
              </a:r>
            </a:p>
            <a:p>
              <a:pPr algn="ctr">
                <a:defRPr/>
              </a:pPr>
              <a:r>
                <a:rPr lang="pt-BR" sz="800" dirty="0">
                  <a:solidFill>
                    <a:schemeClr val="bg1"/>
                  </a:solidFill>
                  <a:cs typeface="Times New Roman" pitchFamily="18" charset="0"/>
                </a:rPr>
                <a:t>Concretização das Promessas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C0E2F644-9010-E18B-BA3A-68FD6A3B96E8}"/>
              </a:ext>
            </a:extLst>
          </p:cNvPr>
          <p:cNvGrpSpPr>
            <a:grpSpLocks/>
          </p:cNvGrpSpPr>
          <p:nvPr/>
        </p:nvGrpSpPr>
        <p:grpSpPr bwMode="auto">
          <a:xfrm>
            <a:off x="6843637" y="4409253"/>
            <a:ext cx="2701925" cy="1209675"/>
            <a:chOff x="3242" y="3078"/>
            <a:chExt cx="1702" cy="76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99CB13DA-EF70-3198-0995-5C001654FE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486" y="3078"/>
              <a:ext cx="458" cy="5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3 w 21600"/>
                <a:gd name="T13" fmla="*/ 2922 h 21600"/>
                <a:gd name="T14" fmla="*/ 18204 w 21600"/>
                <a:gd name="T15" fmla="*/ 92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A97190AD-1434-1D7F-EBD8-AF4B58B87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2" y="3122"/>
              <a:ext cx="1158" cy="718"/>
              <a:chOff x="3242" y="3122"/>
              <a:chExt cx="1158" cy="718"/>
            </a:xfrm>
          </p:grpSpPr>
          <p:sp>
            <p:nvSpPr>
              <p:cNvPr id="20" name="Oval 12">
                <a:extLst>
                  <a:ext uri="{FF2B5EF4-FFF2-40B4-BE49-F238E27FC236}">
                    <a16:creationId xmlns:a16="http://schemas.microsoft.com/office/drawing/2014/main" id="{716BD157-D5B0-CC2A-4807-E091BC56F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2" y="3122"/>
                <a:ext cx="1158" cy="71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pt-BR">
                  <a:cs typeface="Arial" charset="0"/>
                </a:endParaRPr>
              </a:p>
            </p:txBody>
          </p:sp>
          <p:sp>
            <p:nvSpPr>
              <p:cNvPr id="21" name="Text Box 13">
                <a:extLst>
                  <a:ext uri="{FF2B5EF4-FFF2-40B4-BE49-F238E27FC236}">
                    <a16:creationId xmlns:a16="http://schemas.microsoft.com/office/drawing/2014/main" id="{3AA9DF12-03B5-6395-19EF-5F24B2BBB3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5" y="3157"/>
                <a:ext cx="1072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2000" dirty="0">
                    <a:solidFill>
                      <a:schemeClr val="bg1"/>
                    </a:solidFill>
                    <a:cs typeface="Times New Roman" pitchFamily="18" charset="0"/>
                  </a:rPr>
                  <a:t>Controle e Avaliação</a:t>
                </a:r>
              </a:p>
              <a:p>
                <a:pPr algn="ctr">
                  <a:defRPr/>
                </a:pPr>
                <a:r>
                  <a:rPr lang="pt-BR" sz="800" dirty="0" err="1">
                    <a:solidFill>
                      <a:schemeClr val="bg1"/>
                    </a:solidFill>
                    <a:cs typeface="Times New Roman" pitchFamily="18" charset="0"/>
                  </a:rPr>
                  <a:t>Acomp</a:t>
                </a:r>
                <a:r>
                  <a:rPr lang="pt-BR" sz="800" dirty="0">
                    <a:solidFill>
                      <a:schemeClr val="bg1"/>
                    </a:solidFill>
                    <a:cs typeface="Times New Roman" pitchFamily="18" charset="0"/>
                  </a:rPr>
                  <a:t> </a:t>
                </a:r>
                <a:r>
                  <a:rPr lang="pt-BR" sz="800" dirty="0" err="1">
                    <a:solidFill>
                      <a:schemeClr val="bg1"/>
                    </a:solidFill>
                    <a:cs typeface="Times New Roman" pitchFamily="18" charset="0"/>
                  </a:rPr>
                  <a:t>Exec</a:t>
                </a:r>
                <a:r>
                  <a:rPr lang="pt-BR" sz="800" dirty="0">
                    <a:solidFill>
                      <a:schemeClr val="bg1"/>
                    </a:solidFill>
                    <a:cs typeface="Times New Roman" pitchFamily="18" charset="0"/>
                  </a:rPr>
                  <a:t> Promessas</a:t>
                </a:r>
              </a:p>
            </p:txBody>
          </p:sp>
        </p:grp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28D6E904-5229-A449-1627-BB4269FD9CC0}"/>
              </a:ext>
            </a:extLst>
          </p:cNvPr>
          <p:cNvGrpSpPr>
            <a:grpSpLocks/>
          </p:cNvGrpSpPr>
          <p:nvPr/>
        </p:nvGrpSpPr>
        <p:grpSpPr bwMode="auto">
          <a:xfrm>
            <a:off x="2827262" y="4409253"/>
            <a:ext cx="3676650" cy="1209675"/>
            <a:chOff x="712" y="3078"/>
            <a:chExt cx="2316" cy="76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id="{EEAF6C5A-604B-4275-B6BC-AFEB26E501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16" y="3074"/>
              <a:ext cx="479" cy="4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6 w 21600"/>
                <a:gd name="T13" fmla="*/ 2921 h 21600"/>
                <a:gd name="T14" fmla="*/ 18218 w 21600"/>
                <a:gd name="T15" fmla="*/ 92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AC70EA82-4794-1638-901A-95A3FC3FD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3122"/>
              <a:ext cx="1158" cy="718"/>
            </a:xfrm>
            <a:prstGeom prst="ellipse">
              <a:avLst/>
            </a:prstGeom>
            <a:gradFill rotWithShape="0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AC430B86-7E13-7A85-20F0-63F12F104A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642" y="3391"/>
              <a:ext cx="386" cy="225"/>
            </a:xfrm>
            <a:prstGeom prst="rightArrow">
              <a:avLst>
                <a:gd name="adj1" fmla="val 50000"/>
                <a:gd name="adj2" fmla="val 42889"/>
              </a:avLst>
            </a:pr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" name="Text Box 18">
              <a:extLst>
                <a:ext uri="{FF2B5EF4-FFF2-40B4-BE49-F238E27FC236}">
                  <a16:creationId xmlns:a16="http://schemas.microsoft.com/office/drawing/2014/main" id="{E18E0579-B729-FB1A-A5CF-59D30DDBE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3217"/>
              <a:ext cx="107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solidFill>
                    <a:schemeClr val="bg1"/>
                  </a:solidFill>
                  <a:cs typeface="Times New Roman" pitchFamily="18" charset="0"/>
                </a:rPr>
                <a:t>Prestação de Contas</a:t>
              </a:r>
            </a:p>
            <a:p>
              <a:pPr algn="ctr">
                <a:defRPr/>
              </a:pPr>
              <a:r>
                <a:rPr lang="pt-BR" sz="800" dirty="0">
                  <a:solidFill>
                    <a:schemeClr val="bg1"/>
                  </a:solidFill>
                  <a:cs typeface="Times New Roman" pitchFamily="18" charset="0"/>
                </a:rPr>
                <a:t>Demonstrações das Promessas</a:t>
              </a:r>
            </a:p>
          </p:txBody>
        </p:sp>
      </p:grpSp>
      <p:grpSp>
        <p:nvGrpSpPr>
          <p:cNvPr id="344076" name="Group 19">
            <a:extLst>
              <a:ext uri="{FF2B5EF4-FFF2-40B4-BE49-F238E27FC236}">
                <a16:creationId xmlns:a16="http://schemas.microsoft.com/office/drawing/2014/main" id="{EC8E69DD-2F5A-A5A8-0B79-9FFE669D7C7E}"/>
              </a:ext>
            </a:extLst>
          </p:cNvPr>
          <p:cNvGrpSpPr>
            <a:grpSpLocks/>
          </p:cNvGrpSpPr>
          <p:nvPr/>
        </p:nvGrpSpPr>
        <p:grpSpPr bwMode="auto">
          <a:xfrm>
            <a:off x="5915104" y="1114850"/>
            <a:ext cx="2654301" cy="1139826"/>
            <a:chOff x="2642" y="1104"/>
            <a:chExt cx="1672" cy="71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44077" name="Oval 20">
              <a:extLst>
                <a:ext uri="{FF2B5EF4-FFF2-40B4-BE49-F238E27FC236}">
                  <a16:creationId xmlns:a16="http://schemas.microsoft.com/office/drawing/2014/main" id="{1D30D348-A395-230A-73ED-8FF3D98B2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" y="1104"/>
              <a:ext cx="1158" cy="71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344078" name="AutoShape 21">
              <a:extLst>
                <a:ext uri="{FF2B5EF4-FFF2-40B4-BE49-F238E27FC236}">
                  <a16:creationId xmlns:a16="http://schemas.microsoft.com/office/drawing/2014/main" id="{49F6B77C-A0A3-A9F4-ED11-D4C1D3EBD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" y="1328"/>
              <a:ext cx="386" cy="225"/>
            </a:xfrm>
            <a:prstGeom prst="rightArrow">
              <a:avLst>
                <a:gd name="adj1" fmla="val 50000"/>
                <a:gd name="adj2" fmla="val 42889"/>
              </a:avLst>
            </a:pr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4079" name="Text Box 22">
              <a:extLst>
                <a:ext uri="{FF2B5EF4-FFF2-40B4-BE49-F238E27FC236}">
                  <a16:creationId xmlns:a16="http://schemas.microsoft.com/office/drawing/2014/main" id="{3CE24438-0840-46C1-BCA7-DC55CA0C4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9" y="1127"/>
              <a:ext cx="107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Estudo e Aprovação</a:t>
              </a:r>
            </a:p>
            <a:p>
              <a:pPr algn="ctr">
                <a:defRPr/>
              </a:pPr>
              <a:r>
                <a:rPr lang="pt-BR" sz="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Autorização das Promessas</a:t>
              </a:r>
            </a:p>
          </p:txBody>
        </p:sp>
      </p:grpSp>
      <p:grpSp>
        <p:nvGrpSpPr>
          <p:cNvPr id="344080" name="Group 23">
            <a:extLst>
              <a:ext uri="{FF2B5EF4-FFF2-40B4-BE49-F238E27FC236}">
                <a16:creationId xmlns:a16="http://schemas.microsoft.com/office/drawing/2014/main" id="{079C2E0D-78C9-DDFE-6F2B-E31207ED249D}"/>
              </a:ext>
            </a:extLst>
          </p:cNvPr>
          <p:cNvGrpSpPr>
            <a:grpSpLocks/>
          </p:cNvGrpSpPr>
          <p:nvPr/>
        </p:nvGrpSpPr>
        <p:grpSpPr bwMode="auto">
          <a:xfrm>
            <a:off x="2895525" y="1103802"/>
            <a:ext cx="2790825" cy="1249363"/>
            <a:chOff x="755" y="1096"/>
            <a:chExt cx="1758" cy="78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44081" name="AutoShape 24">
              <a:extLst>
                <a:ext uri="{FF2B5EF4-FFF2-40B4-BE49-F238E27FC236}">
                  <a16:creationId xmlns:a16="http://schemas.microsoft.com/office/drawing/2014/main" id="{BB05A798-F1D1-0462-85ED-9AE0DDCF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" y="1373"/>
              <a:ext cx="458" cy="5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3 w 21600"/>
                <a:gd name="T13" fmla="*/ 2922 h 21600"/>
                <a:gd name="T14" fmla="*/ 18204 w 21600"/>
                <a:gd name="T15" fmla="*/ 92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4082" name="Oval 25">
              <a:extLst>
                <a:ext uri="{FF2B5EF4-FFF2-40B4-BE49-F238E27FC236}">
                  <a16:creationId xmlns:a16="http://schemas.microsoft.com/office/drawing/2014/main" id="{1ECBB0CA-74D1-46B1-8F9C-AE5B1DDAB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096"/>
              <a:ext cx="1158" cy="71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344083" name="Text Box 26">
              <a:extLst>
                <a:ext uri="{FF2B5EF4-FFF2-40B4-BE49-F238E27FC236}">
                  <a16:creationId xmlns:a16="http://schemas.microsoft.com/office/drawing/2014/main" id="{36A4972A-858F-39B3-E4CF-C0F5651DF4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" y="1288"/>
              <a:ext cx="107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cs typeface="Times New Roman" pitchFamily="18" charset="0"/>
                </a:rPr>
                <a:t>Elaboração</a:t>
              </a:r>
            </a:p>
            <a:p>
              <a:pPr algn="ctr">
                <a:defRPr/>
              </a:pPr>
              <a:r>
                <a:rPr lang="pt-BR" sz="800" dirty="0">
                  <a:cs typeface="Times New Roman" pitchFamily="18" charset="0"/>
                </a:rPr>
                <a:t>Organização das Promessas</a:t>
              </a:r>
            </a:p>
            <a:p>
              <a:pPr>
                <a:defRPr/>
              </a:pPr>
              <a:endParaRPr lang="pt-BR" sz="14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344084" name="Imagem 4">
            <a:extLst>
              <a:ext uri="{FF2B5EF4-FFF2-40B4-BE49-F238E27FC236}">
                <a16:creationId xmlns:a16="http://schemas.microsoft.com/office/drawing/2014/main" id="{74550F67-7F4C-2DE0-D184-085FE152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39" y="202318"/>
            <a:ext cx="2631138" cy="26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85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07B9E6-8E36-C7A5-20D2-DF6C4CDEE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4827" y="1238738"/>
            <a:ext cx="1616072" cy="841375"/>
          </a:xfrm>
          <a:prstGeom prst="cloudCallout">
            <a:avLst>
              <a:gd name="adj1" fmla="val 23097"/>
              <a:gd name="adj2" fmla="val 2598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pt-B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Gestão Pública </a:t>
            </a:r>
          </a:p>
        </p:txBody>
      </p:sp>
      <p:sp>
        <p:nvSpPr>
          <p:cNvPr id="344087" name="AutoShape 3">
            <a:extLst>
              <a:ext uri="{FF2B5EF4-FFF2-40B4-BE49-F238E27FC236}">
                <a16:creationId xmlns:a16="http://schemas.microsoft.com/office/drawing/2014/main" id="{97E8B215-875B-3C5A-EF62-0801DD8D0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2" y="64061"/>
            <a:ext cx="9077740" cy="76041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Ciclo Orçamentário</a:t>
            </a:r>
          </a:p>
          <a:p>
            <a:pPr algn="ctr">
              <a:defRPr/>
            </a:pPr>
            <a:r>
              <a:rPr lang="pt-BR" sz="16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(importância do entendimento de seus ritos)</a:t>
            </a: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62DD5A6-7731-2B84-F307-C19C8BEB5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365" y="4883539"/>
            <a:ext cx="4262110" cy="1323439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Avaliação das informações disponíveis </a:t>
            </a:r>
          </a:p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</a:p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Exigências  do TCE</a:t>
            </a:r>
          </a:p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Adaptação</a:t>
            </a:r>
          </a:p>
        </p:txBody>
      </p:sp>
      <p:sp>
        <p:nvSpPr>
          <p:cNvPr id="7" name="Oval 27">
            <a:extLst>
              <a:ext uri="{FF2B5EF4-FFF2-40B4-BE49-F238E27FC236}">
                <a16:creationId xmlns:a16="http://schemas.microsoft.com/office/drawing/2014/main" id="{3CD1C095-4AC8-19CF-9091-DEB4914DC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30" y="2809263"/>
            <a:ext cx="2995613" cy="1281112"/>
          </a:xfrm>
          <a:prstGeom prst="ellipse">
            <a:avLst/>
          </a:prstGeom>
          <a:solidFill>
            <a:srgbClr val="005E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PD/PPA/LDO</a:t>
            </a:r>
          </a:p>
        </p:txBody>
      </p:sp>
      <p:sp>
        <p:nvSpPr>
          <p:cNvPr id="8" name="Oval 27">
            <a:extLst>
              <a:ext uri="{FF2B5EF4-FFF2-40B4-BE49-F238E27FC236}">
                <a16:creationId xmlns:a16="http://schemas.microsoft.com/office/drawing/2014/main" id="{FB17A89E-EA14-FD47-E12A-5505AA00B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8844" y="3335870"/>
            <a:ext cx="1881879" cy="70812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PFCEMD</a:t>
            </a:r>
          </a:p>
        </p:txBody>
      </p:sp>
      <p:sp>
        <p:nvSpPr>
          <p:cNvPr id="5" name="Oval 27">
            <a:extLst>
              <a:ext uri="{FF2B5EF4-FFF2-40B4-BE49-F238E27FC236}">
                <a16:creationId xmlns:a16="http://schemas.microsoft.com/office/drawing/2014/main" id="{EB8C8B5B-352C-7937-969F-F80E46DB9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858" y="2873871"/>
            <a:ext cx="2995613" cy="1281112"/>
          </a:xfrm>
          <a:prstGeom prst="ellipse">
            <a:avLst/>
          </a:prstGeom>
          <a:solidFill>
            <a:srgbClr val="80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Atuação Legislativa!?!?</a:t>
            </a:r>
          </a:p>
        </p:txBody>
      </p:sp>
      <p:cxnSp>
        <p:nvCxnSpPr>
          <p:cNvPr id="26" name="Conector: Curvo 25">
            <a:extLst>
              <a:ext uri="{FF2B5EF4-FFF2-40B4-BE49-F238E27FC236}">
                <a16:creationId xmlns:a16="http://schemas.microsoft.com/office/drawing/2014/main" id="{0A856447-23AF-68DE-28EC-7EBCEF8F6939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5371527" y="4949797"/>
            <a:ext cx="1556249" cy="232285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alão de Fala: Oval 30">
            <a:extLst>
              <a:ext uri="{FF2B5EF4-FFF2-40B4-BE49-F238E27FC236}">
                <a16:creationId xmlns:a16="http://schemas.microsoft.com/office/drawing/2014/main" id="{ACCF7A22-7B12-7647-D2F6-202250C04ACF}"/>
              </a:ext>
            </a:extLst>
          </p:cNvPr>
          <p:cNvSpPr/>
          <p:nvPr/>
        </p:nvSpPr>
        <p:spPr>
          <a:xfrm>
            <a:off x="3463996" y="2545047"/>
            <a:ext cx="1044638" cy="612648"/>
          </a:xfrm>
          <a:prstGeom prst="wedgeEllipseCallout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PVMS</a:t>
            </a:r>
          </a:p>
        </p:txBody>
      </p:sp>
      <p:sp>
        <p:nvSpPr>
          <p:cNvPr id="35" name="Balão de Fala: Oval 34">
            <a:extLst>
              <a:ext uri="{FF2B5EF4-FFF2-40B4-BE49-F238E27FC236}">
                <a16:creationId xmlns:a16="http://schemas.microsoft.com/office/drawing/2014/main" id="{68080A20-60E3-AEB0-8D43-2CE63BEC0CA5}"/>
              </a:ext>
            </a:extLst>
          </p:cNvPr>
          <p:cNvSpPr/>
          <p:nvPr/>
        </p:nvSpPr>
        <p:spPr>
          <a:xfrm>
            <a:off x="9964192" y="2604683"/>
            <a:ext cx="1044638" cy="612648"/>
          </a:xfrm>
          <a:prstGeom prst="wedgeEllipseCallout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853E2852-DEFA-0272-9CF7-1C2BB8FA7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5" y="6259754"/>
            <a:ext cx="12019722" cy="46166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O funcionamento dos Instrumentos de Planejamento e a Câmara Municipal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078" name="Picture 6" descr="Gif De Poder De Engrenagem Superior">
            <a:extLst>
              <a:ext uri="{FF2B5EF4-FFF2-40B4-BE49-F238E27FC236}">
                <a16:creationId xmlns:a16="http://schemas.microsoft.com/office/drawing/2014/main" id="{A0FA1F63-823B-8F1D-6837-9D72036E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2" y="4256315"/>
            <a:ext cx="2438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80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 advAuto="0"/>
      <p:bldP spid="52" grpId="0" animBg="1"/>
      <p:bldP spid="344085" grpId="0" animBg="1"/>
      <p:bldP spid="3" grpId="0" animBg="1"/>
      <p:bldP spid="7" grpId="0" animBg="1"/>
      <p:bldP spid="8" grpId="0" animBg="1"/>
      <p:bldP spid="5" grpId="0" animBg="1"/>
      <p:bldP spid="31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1360CAAD-D46A-3429-63D9-14CF5B105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26B793FB-AF32-C97F-AB11-6B9A02082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4" y="58072"/>
            <a:ext cx="12096466" cy="6555641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EFBAC85-3708-BDDF-7A2D-1738A775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42" y="34611"/>
            <a:ext cx="11607148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Público</a:t>
            </a:r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DFD179F-4EDA-A72B-F8F2-D4D5DB47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952" y="3230490"/>
            <a:ext cx="9049982" cy="2862322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0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dar forma ao plano estratégico de forma valorada;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auxiliar a coordenação das diversas atividades do Município;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atribuir responsabilidades aos gestores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autorizar os  limites de gastos que os gestores têm direito a utilizar e informá-los do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 esperado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eles;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intervir e ratificar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planos;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avaliar a performance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Município e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acompanhar a estratégia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verificar seu grau de êxito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tomar ação corretiva.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10B85-AAE2-2DB6-BD11-BC85185E1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225" y="6126092"/>
            <a:ext cx="9049982" cy="707886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Público: é um recurso orientador, no qual  auxilia para organizar com a intenção de tirar o melhor proveito do potencial dos recursos e capacidades.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CF0C18-83AC-BD43-9A95-9A987A8B2C07}"/>
              </a:ext>
            </a:extLst>
          </p:cNvPr>
          <p:cNvSpPr txBox="1"/>
          <p:nvPr/>
        </p:nvSpPr>
        <p:spPr>
          <a:xfrm>
            <a:off x="353842" y="490925"/>
            <a:ext cx="490055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Documento que prevê as quantias de moeda que, num período de tempo, devem entrar e sair dos cofres públicos, com especificação de suas </a:t>
            </a:r>
            <a:r>
              <a:rPr lang="pt-BR" alt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fontes de financiamento </a:t>
            </a:r>
            <a:r>
              <a:rPr lang="pt-BR" altLang="pt-B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 das </a:t>
            </a:r>
            <a:r>
              <a:rPr lang="pt-BR" alt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categorias de despesas</a:t>
            </a:r>
            <a:endParaRPr lang="pt-BR" altLang="pt-BR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A454D30-33FD-72DE-A240-38B1383F82D1}"/>
              </a:ext>
            </a:extLst>
          </p:cNvPr>
          <p:cNvSpPr txBox="1"/>
          <p:nvPr/>
        </p:nvSpPr>
        <p:spPr>
          <a:xfrm>
            <a:off x="5485405" y="490925"/>
            <a:ext cx="647558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altLang="pt-BR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Técnica vinculada ao </a:t>
            </a:r>
            <a:r>
              <a:rPr lang="pt-BR" alt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instrumental de planejamento </a:t>
            </a:r>
            <a:r>
              <a:rPr lang="pt-BR" altLang="pt-BR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 caráter múltiplo: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político, econômico, programático </a:t>
            </a:r>
            <a:r>
              <a:rPr lang="pt-BR" altLang="pt-BR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(de planejamento);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gerencial  </a:t>
            </a:r>
            <a:r>
              <a:rPr lang="pt-BR" altLang="pt-BR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(de administração e controle)</a:t>
            </a: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e;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financeiro.</a:t>
            </a: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D0C0409F-27E8-0FA1-3508-262C5A47D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871" y="215877"/>
            <a:ext cx="1574279" cy="338554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891" indent="-342891" algn="just"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TCEPR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02EEE2F-FCE7-FB29-9BC1-27EBF40B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441" y="36987"/>
            <a:ext cx="682913" cy="62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1F5222B-C26D-BA86-0899-6A3F8D2D1C0E}"/>
              </a:ext>
            </a:extLst>
          </p:cNvPr>
          <p:cNvSpPr txBox="1"/>
          <p:nvPr/>
        </p:nvSpPr>
        <p:spPr>
          <a:xfrm>
            <a:off x="353842" y="2008107"/>
            <a:ext cx="1160714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pt-BR" altLang="pt-BR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Funções do Orçamento Público: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Função Alocativa: </a:t>
            </a:r>
            <a:r>
              <a:rPr lang="pt-BR" altLang="pt-BR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Assegurar ajustamentos na alocação de recursos;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Função Distributiva: </a:t>
            </a:r>
            <a:r>
              <a:rPr lang="pt-BR" altLang="pt-BR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Conseguir ajustamentos na distribuição de rendas e da riqueza</a:t>
            </a: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;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Função Estabilizadora: </a:t>
            </a:r>
            <a:r>
              <a:rPr lang="pt-BR" altLang="pt-BR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Garantir a estabilização econômica.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ACDD0F4-B06C-6DBE-902E-570E3702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625" y="1283390"/>
            <a:ext cx="9049982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ORÇAMENTÁRIO </a:t>
            </a:r>
          </a:p>
          <a:p>
            <a:pPr algn="just"/>
            <a:r>
              <a:rPr lang="pt-BR" sz="2000" dirty="0"/>
              <a:t>Base para uma gestão fiscal responsável. </a:t>
            </a:r>
          </a:p>
          <a:p>
            <a:pPr algn="just"/>
            <a:r>
              <a:rPr lang="pt-BR" sz="2000" dirty="0"/>
              <a:t>Envolve a projeção de receitas e a definição de despesas de forma equilibrada, priorizando gastos essenciais e investimentos estratégicos. </a:t>
            </a:r>
          </a:p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crucial que os gestores:</a:t>
            </a:r>
            <a:endParaRPr lang="pt-BR" sz="2000" b="1" i="1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i="1" dirty="0"/>
              <a:t>Elaborarem 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com realismo</a:t>
            </a:r>
            <a:r>
              <a:rPr lang="pt-BR" sz="2000" i="1" dirty="0"/>
              <a:t>, baseando-se em estimativas de receitas e despesas que </a:t>
            </a:r>
            <a:r>
              <a:rPr lang="pt-BR" sz="2000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reflitam a realidade econômica do município</a:t>
            </a:r>
            <a:r>
              <a:rPr lang="pt-BR" sz="2000" i="1" dirty="0"/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Priorizarem</a:t>
            </a:r>
            <a:r>
              <a:rPr lang="pt-BR" sz="2000" i="1" dirty="0"/>
              <a:t> </a:t>
            </a:r>
            <a:r>
              <a:rPr lang="pt-BR" sz="2000" i="1" u="sng" dirty="0"/>
              <a:t>despesas obrigatórias e essenciais</a:t>
            </a:r>
            <a:r>
              <a:rPr lang="pt-BR" sz="2000" i="1" dirty="0"/>
              <a:t>, como saúde, educação e segurança, assegurando a continuidade dos serviços públicos.</a:t>
            </a:r>
            <a:endParaRPr lang="pt-BR" sz="2000" b="1" i="1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AA5BA91-EBD4-F27A-54E5-0A4DD30C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536" y="2145475"/>
            <a:ext cx="6318905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CONTÍNUA DO BALANÇO ORÇAMENTÁRIO!!</a:t>
            </a:r>
            <a:endParaRPr lang="pt-BR" sz="2000" b="1" i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A987E85-FB1C-8AC1-777E-157AD5D37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980" y="3669495"/>
            <a:ext cx="2153298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0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“Gestão Matricial”</a:t>
            </a:r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6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8" grpId="0" animBg="1"/>
      <p:bldP spid="9" grpId="0" animBg="1"/>
      <p:bldP spid="11" grpId="0" animBg="1"/>
      <p:bldP spid="2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00" name="Rectangle 16">
            <a:extLst>
              <a:ext uri="{FF2B5EF4-FFF2-40B4-BE49-F238E27FC236}">
                <a16:creationId xmlns:a16="http://schemas.microsoft.com/office/drawing/2014/main" id="{232719B6-6651-ABE1-EECB-453BABE80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905" y="3860800"/>
            <a:ext cx="184731" cy="230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9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lbertus Medium" pitchFamily="34" charset="0"/>
              <a:cs typeface="Arial" charset="0"/>
            </a:endParaRPr>
          </a:p>
        </p:txBody>
      </p:sp>
      <p:sp>
        <p:nvSpPr>
          <p:cNvPr id="227345" name="Text Box 18">
            <a:extLst>
              <a:ext uri="{FF2B5EF4-FFF2-40B4-BE49-F238E27FC236}">
                <a16:creationId xmlns:a16="http://schemas.microsoft.com/office/drawing/2014/main" id="{78EEB574-0105-E78F-A053-E6A16CB74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064" y="3573464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3" name="Line 26">
            <a:extLst>
              <a:ext uri="{FF2B5EF4-FFF2-40B4-BE49-F238E27FC236}">
                <a16:creationId xmlns:a16="http://schemas.microsoft.com/office/drawing/2014/main" id="{059E0A37-6118-1207-CFE8-3A1F797FD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0464" y="3802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4" name="Line 27">
            <a:extLst>
              <a:ext uri="{FF2B5EF4-FFF2-40B4-BE49-F238E27FC236}">
                <a16:creationId xmlns:a16="http://schemas.microsoft.com/office/drawing/2014/main" id="{C96F6749-4B52-0D45-0638-B0B6F9BDA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0264" y="5478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5" name="Rectangle 28">
            <a:extLst>
              <a:ext uri="{FF2B5EF4-FFF2-40B4-BE49-F238E27FC236}">
                <a16:creationId xmlns:a16="http://schemas.microsoft.com/office/drawing/2014/main" id="{9D9C0F6F-14E3-8817-01B6-FF5A1871C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103" y="570706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6" name="Line 29">
            <a:extLst>
              <a:ext uri="{FF2B5EF4-FFF2-40B4-BE49-F238E27FC236}">
                <a16:creationId xmlns:a16="http://schemas.microsoft.com/office/drawing/2014/main" id="{162A697E-34C3-5324-26AA-730F147E0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864" y="6240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70D4B36-4F14-7647-137C-FFA0DA86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1" y="85937"/>
            <a:ext cx="12192000" cy="7109639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just"/>
            <a:endParaRPr lang="pt-B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/>
            <a:endParaRPr lang="pt-B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just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/>
            <a:endParaRPr lang="pt-BR" sz="16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831969CD-0123-E1B1-2280-424F3A6EE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297" y="1204915"/>
            <a:ext cx="2590800" cy="1081087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50000">
                <a:srgbClr val="00061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rgbClr val="F7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1400" dirty="0">
                <a:solidFill>
                  <a:schemeClr val="bg1"/>
                </a:solidFill>
              </a:rPr>
              <a:t>ORÇAMENTO</a:t>
            </a:r>
          </a:p>
          <a:p>
            <a:pPr algn="ctr" eaLnBrk="1" hangingPunct="1">
              <a:defRPr/>
            </a:pPr>
            <a:r>
              <a:rPr lang="en-US" alt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Receita</a:t>
            </a:r>
            <a:r>
              <a:rPr lang="en-US" alt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alt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Despesa</a:t>
            </a:r>
            <a:r>
              <a:rPr lang="en-US" alt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alt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BCDD3DC2-A13E-B41A-09AD-44C3D04D3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384" y="2355851"/>
            <a:ext cx="2590800" cy="1081088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50000">
                <a:srgbClr val="00061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rgbClr val="F7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400">
                <a:solidFill>
                  <a:schemeClr val="bg1"/>
                </a:solidFill>
              </a:rPr>
              <a:t>Programas</a:t>
            </a:r>
            <a:endParaRPr lang="pt-BR" altLang="pt-BR" sz="1400">
              <a:solidFill>
                <a:schemeClr val="bg1"/>
              </a:solidFill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14CDBA78-BD0A-48A3-E768-1760C092D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009" y="3508376"/>
            <a:ext cx="2590800" cy="1152525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50000">
                <a:srgbClr val="00061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rgbClr val="F7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400">
                <a:solidFill>
                  <a:schemeClr val="bg1"/>
                </a:solidFill>
              </a:rPr>
              <a:t>Função e</a:t>
            </a:r>
          </a:p>
          <a:p>
            <a:pPr algn="ctr" eaLnBrk="1" hangingPunct="1"/>
            <a:r>
              <a:rPr lang="en-US" altLang="pt-BR" sz="1400">
                <a:solidFill>
                  <a:schemeClr val="bg1"/>
                </a:solidFill>
              </a:rPr>
              <a:t>Subfunção</a:t>
            </a:r>
            <a:endParaRPr lang="pt-BR" altLang="pt-BR" sz="1400">
              <a:solidFill>
                <a:schemeClr val="bg1"/>
              </a:solidFill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B7159DA0-A21A-B86D-83C9-0ADF34A6F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410" y="4660900"/>
            <a:ext cx="2662239" cy="1081088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50000">
                <a:srgbClr val="00061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rgbClr val="F7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400" dirty="0" err="1">
                <a:solidFill>
                  <a:schemeClr val="bg1"/>
                </a:solidFill>
              </a:rPr>
              <a:t>Projeto</a:t>
            </a:r>
            <a:r>
              <a:rPr lang="en-US" altLang="pt-BR" sz="1400" dirty="0">
                <a:solidFill>
                  <a:schemeClr val="bg1"/>
                </a:solidFill>
              </a:rPr>
              <a:t>/</a:t>
            </a:r>
            <a:r>
              <a:rPr lang="en-US" altLang="pt-BR" sz="1400" dirty="0" err="1">
                <a:solidFill>
                  <a:schemeClr val="bg1"/>
                </a:solidFill>
              </a:rPr>
              <a:t>Atividade</a:t>
            </a:r>
            <a:r>
              <a:rPr lang="en-US" altLang="pt-BR" sz="1400" dirty="0">
                <a:solidFill>
                  <a:schemeClr val="bg1"/>
                </a:solidFill>
              </a:rPr>
              <a:t>/OE</a:t>
            </a:r>
            <a:endParaRPr lang="pt-BR" alt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A3B5AC74-38A8-3FE5-5EC7-E9F4D73D1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812" y="5668966"/>
            <a:ext cx="3095625" cy="1081087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50000">
                <a:srgbClr val="00061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rgbClr val="F7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400">
                <a:solidFill>
                  <a:schemeClr val="bg1"/>
                </a:solidFill>
              </a:rPr>
              <a:t>Natureza da Despesa</a:t>
            </a:r>
            <a:endParaRPr lang="pt-BR" altLang="pt-BR" sz="1400">
              <a:solidFill>
                <a:schemeClr val="bg1"/>
              </a:solidFill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8A0A9C6C-6AD9-61E0-FDFC-BB1C3DDBEF4A}"/>
              </a:ext>
            </a:extLst>
          </p:cNvPr>
          <p:cNvSpPr>
            <a:spLocks noChangeArrowheads="1"/>
          </p:cNvSpPr>
          <p:nvPr/>
        </p:nvSpPr>
        <p:spPr bwMode="auto">
          <a:xfrm rot="18980231">
            <a:off x="2102199" y="2139950"/>
            <a:ext cx="503237" cy="1225551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B08259C3-020C-7323-D4A6-1EBFD3FDE121}"/>
              </a:ext>
            </a:extLst>
          </p:cNvPr>
          <p:cNvSpPr>
            <a:spLocks noChangeArrowheads="1"/>
          </p:cNvSpPr>
          <p:nvPr/>
        </p:nvSpPr>
        <p:spPr bwMode="auto">
          <a:xfrm rot="18980231">
            <a:off x="3038824" y="3363914"/>
            <a:ext cx="503237" cy="1225551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cs typeface="Arial" charset="0"/>
            </a:endParaRP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2AC73A4A-542A-261C-12B4-4EC457A32C63}"/>
              </a:ext>
            </a:extLst>
          </p:cNvPr>
          <p:cNvSpPr>
            <a:spLocks noChangeArrowheads="1"/>
          </p:cNvSpPr>
          <p:nvPr/>
        </p:nvSpPr>
        <p:spPr bwMode="auto">
          <a:xfrm rot="18980231">
            <a:off x="4262785" y="4660901"/>
            <a:ext cx="503239" cy="1225551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cs typeface="Arial" charset="0"/>
            </a:endParaRPr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A223F3B2-B890-E859-23AA-57CE8FE49DA4}"/>
              </a:ext>
            </a:extLst>
          </p:cNvPr>
          <p:cNvSpPr>
            <a:spLocks noChangeArrowheads="1"/>
          </p:cNvSpPr>
          <p:nvPr/>
        </p:nvSpPr>
        <p:spPr bwMode="auto">
          <a:xfrm rot="18980231">
            <a:off x="5558185" y="5668963"/>
            <a:ext cx="503239" cy="1225551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cs typeface="Arial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44C6C4F9-5B0B-72D8-2D88-B1BCC655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18" y="764952"/>
            <a:ext cx="1976992" cy="148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0A30FE-6510-E62C-F480-0D29BF9CF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42" y="173524"/>
            <a:ext cx="4608563" cy="785420"/>
          </a:xfrm>
          <a:prstGeom prst="cloudCallout">
            <a:avLst>
              <a:gd name="adj1" fmla="val 23097"/>
              <a:gd name="adj2" fmla="val 25986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fr-FR" sz="2000" dirty="0">
                <a:latin typeface="Comic Sans MS" pitchFamily="66" charset="0"/>
              </a:rPr>
              <a:t>Orçamento-Programa!!!</a:t>
            </a:r>
          </a:p>
        </p:txBody>
      </p:sp>
      <p:pic>
        <p:nvPicPr>
          <p:cNvPr id="18" name="Picture 6" descr="Resultado de imagem para Orçamento Público">
            <a:extLst>
              <a:ext uri="{FF2B5EF4-FFF2-40B4-BE49-F238E27FC236}">
                <a16:creationId xmlns:a16="http://schemas.microsoft.com/office/drawing/2014/main" id="{C8515D6A-D6A5-358F-E6B8-A624ADCB4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3" y="4903469"/>
            <a:ext cx="3191193" cy="2015491"/>
          </a:xfrm>
          <a:prstGeom prst="rect">
            <a:avLst/>
          </a:prstGeom>
          <a:noFill/>
          <a:ln>
            <a:solidFill>
              <a:srgbClr val="F7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B1CEFF3C-E178-A1DB-FAA0-26C083D6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236" y="567049"/>
            <a:ext cx="1574279" cy="307777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DL 200/67 art.16</a:t>
            </a:r>
          </a:p>
        </p:txBody>
      </p:sp>
      <p:sp>
        <p:nvSpPr>
          <p:cNvPr id="19" name="AutoShape 11">
            <a:extLst>
              <a:ext uri="{FF2B5EF4-FFF2-40B4-BE49-F238E27FC236}">
                <a16:creationId xmlns:a16="http://schemas.microsoft.com/office/drawing/2014/main" id="{5F04ED19-15CE-5D94-A0F0-51E5075F73DD}"/>
              </a:ext>
            </a:extLst>
          </p:cNvPr>
          <p:cNvSpPr>
            <a:spLocks noChangeArrowheads="1"/>
          </p:cNvSpPr>
          <p:nvPr/>
        </p:nvSpPr>
        <p:spPr bwMode="auto">
          <a:xfrm rot="18980231" flipH="1" flipV="1">
            <a:off x="7907328" y="4472864"/>
            <a:ext cx="533176" cy="1284887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cs typeface="Arial" charset="0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E367A99C-EADB-477D-19DD-C27BE398E48C}"/>
              </a:ext>
            </a:extLst>
          </p:cNvPr>
          <p:cNvSpPr>
            <a:spLocks noChangeArrowheads="1"/>
          </p:cNvSpPr>
          <p:nvPr/>
        </p:nvSpPr>
        <p:spPr bwMode="auto">
          <a:xfrm rot="18980231" flipH="1" flipV="1">
            <a:off x="6363447" y="3512080"/>
            <a:ext cx="533176" cy="1284887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cs typeface="Arial" charset="0"/>
            </a:endParaRP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5709175C-DC9C-EE9F-0BC1-BEBD9466787E}"/>
              </a:ext>
            </a:extLst>
          </p:cNvPr>
          <p:cNvSpPr>
            <a:spLocks noChangeArrowheads="1"/>
          </p:cNvSpPr>
          <p:nvPr/>
        </p:nvSpPr>
        <p:spPr bwMode="auto">
          <a:xfrm rot="18980231" flipH="1" flipV="1">
            <a:off x="5415918" y="2418775"/>
            <a:ext cx="533176" cy="1284887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cs typeface="Arial" charset="0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69C50BFB-7EC5-676E-FF4B-7B9FEC25A052}"/>
              </a:ext>
            </a:extLst>
          </p:cNvPr>
          <p:cNvSpPr>
            <a:spLocks noChangeArrowheads="1"/>
          </p:cNvSpPr>
          <p:nvPr/>
        </p:nvSpPr>
        <p:spPr bwMode="auto">
          <a:xfrm rot="18980231" flipH="1" flipV="1">
            <a:off x="4216597" y="1219449"/>
            <a:ext cx="533176" cy="1284887"/>
          </a:xfrm>
          <a:prstGeom prst="curvedRightArrow">
            <a:avLst>
              <a:gd name="adj1" fmla="val 33768"/>
              <a:gd name="adj2" fmla="val 82339"/>
              <a:gd name="adj3" fmla="val 33333"/>
            </a:avLst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1400">
              <a:cs typeface="Arial" charset="0"/>
            </a:endParaRPr>
          </a:p>
        </p:txBody>
      </p:sp>
      <p:sp>
        <p:nvSpPr>
          <p:cNvPr id="2" name="Rolagem: Horizontal 1">
            <a:extLst>
              <a:ext uri="{FF2B5EF4-FFF2-40B4-BE49-F238E27FC236}">
                <a16:creationId xmlns:a16="http://schemas.microsoft.com/office/drawing/2014/main" id="{E7CA7312-39E0-EA04-696C-626F32F12B10}"/>
              </a:ext>
            </a:extLst>
          </p:cNvPr>
          <p:cNvSpPr/>
          <p:nvPr/>
        </p:nvSpPr>
        <p:spPr>
          <a:xfrm>
            <a:off x="7021346" y="1126948"/>
            <a:ext cx="5160903" cy="3119794"/>
          </a:xfrm>
          <a:prstGeom prst="horizontalScroll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Crédito Orçamentário</a:t>
            </a:r>
          </a:p>
          <a:p>
            <a:pPr algn="just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a autorização incluída no Orçamento Público contendo os classificadores suficientes para a discriminação da despesa a realizar.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Crédito Antecipado (falta de sanção da LOA);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Crédito Inicial;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Crédito Adicional </a:t>
            </a:r>
            <a:r>
              <a:rPr lang="pt-B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(Lei 4.320 art.40;CRFB/88 art.167§ 3º</a:t>
            </a: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Crédito Cancelado.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6605564-DF86-5C2B-5E7E-CD7273F9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9956" y="4128161"/>
            <a:ext cx="2631138" cy="1323439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Administração Pública </a:t>
            </a:r>
            <a:r>
              <a:rPr lang="pt-BR" sz="16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desenvolve suas atividades</a:t>
            </a: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pt-BR" sz="1600" b="1" i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funções”, “subfunções” e “programas”.</a:t>
            </a:r>
            <a:endParaRPr lang="pt-BR" sz="1600" b="1" i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932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  <p:bldP spid="8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7" grpId="0" animBg="1" autoUpdateAnimBg="0"/>
      <p:bldP spid="4" grpId="0" animBg="1"/>
      <p:bldP spid="19" grpId="0" animBg="1" autoUpdateAnimBg="0"/>
      <p:bldP spid="22" grpId="0" animBg="1" autoUpdateAnimBg="0"/>
      <p:bldP spid="23" grpId="0" animBg="1" autoUpdateAnimBg="0"/>
      <p:bldP spid="24" grpId="0" animBg="1" autoUpdateAnimBg="0"/>
      <p:bldP spid="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152E7-805B-5FF3-4721-90C6EDC1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9B9563C-BC9A-5985-2DCA-085F030BA34F}"/>
              </a:ext>
            </a:extLst>
          </p:cNvPr>
          <p:cNvSpPr txBox="1">
            <a:spLocks noChangeArrowheads="1"/>
          </p:cNvSpPr>
          <p:nvPr/>
        </p:nvSpPr>
        <p:spPr>
          <a:xfrm>
            <a:off x="148390" y="13251"/>
            <a:ext cx="12099235" cy="6776897"/>
          </a:xfrm>
          <a:prstGeom prst="rect">
            <a:avLst/>
          </a:prstGeom>
          <a:solidFill>
            <a:srgbClr val="000000"/>
          </a:solidFill>
          <a:ln>
            <a:solidFill>
              <a:srgbClr val="00CC00"/>
            </a:solidFill>
            <a:miter lim="800000"/>
            <a:headEnd/>
            <a:tailEnd/>
          </a:ln>
        </p:spPr>
        <p:txBody>
          <a:bodyPr vert="horz" lIns="91433" tIns="45717" rIns="91433" bIns="4571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3100" b="1" dirty="0"/>
              <a:t> </a:t>
            </a:r>
            <a:endParaRPr lang="pt-BR" altLang="pt-BR" b="1" i="1" dirty="0">
              <a:solidFill>
                <a:schemeClr val="bg1"/>
              </a:solidFill>
            </a:endParaRP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9DFA45E5-3C97-ACEE-364E-A06AE315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46" y="141857"/>
            <a:ext cx="11728173" cy="748988"/>
          </a:xfrm>
          <a:prstGeom prst="rect">
            <a:avLst/>
          </a:prstGeom>
          <a:solidFill>
            <a:srgbClr val="000000"/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defRPr/>
            </a:pPr>
            <a:r>
              <a:rPr lang="pt-BR" altLang="pt-BR" sz="4267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EXECUÇÃO ORÇAMENTÁRIA</a:t>
            </a:r>
          </a:p>
        </p:txBody>
      </p:sp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2CCE0EF9-9C7B-D808-2F1C-CA5BED097093}"/>
              </a:ext>
            </a:extLst>
          </p:cNvPr>
          <p:cNvSpPr/>
          <p:nvPr/>
        </p:nvSpPr>
        <p:spPr>
          <a:xfrm>
            <a:off x="10257177" y="306512"/>
            <a:ext cx="1073427" cy="414273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4ª Fase</a:t>
            </a:r>
          </a:p>
        </p:txBody>
      </p:sp>
      <p:pic>
        <p:nvPicPr>
          <p:cNvPr id="6" name="Picture 5" descr="http://www.espacocomenius.com.br/cerebro_engrenagem.gif">
            <a:extLst>
              <a:ext uri="{FF2B5EF4-FFF2-40B4-BE49-F238E27FC236}">
                <a16:creationId xmlns:a16="http://schemas.microsoft.com/office/drawing/2014/main" id="{94631CD9-72FF-8512-E72C-C63419AC8D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85" y="762283"/>
            <a:ext cx="1937364" cy="131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0D48363-6EE3-0107-CB07-2D278DB8EEDD}"/>
              </a:ext>
            </a:extLst>
          </p:cNvPr>
          <p:cNvSpPr txBox="1"/>
          <p:nvPr/>
        </p:nvSpPr>
        <p:spPr>
          <a:xfrm>
            <a:off x="9537864" y="983189"/>
            <a:ext cx="2816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Eficiência alocativa;</a:t>
            </a:r>
          </a:p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Eficiência operacional;</a:t>
            </a:r>
          </a:p>
          <a:p>
            <a:pPr marL="342891" indent="-342891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Disciplina fiscal.</a:t>
            </a:r>
            <a:endParaRPr lang="pt-BR" sz="16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Resultado de imagem para barco e remadores sem sincronismo desenho">
            <a:extLst>
              <a:ext uri="{FF2B5EF4-FFF2-40B4-BE49-F238E27FC236}">
                <a16:creationId xmlns:a16="http://schemas.microsoft.com/office/drawing/2014/main" id="{503E70D5-2BB3-7A2E-6CAF-BF0C43A4D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6" y="200372"/>
            <a:ext cx="1196166" cy="170615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barco e remadores sem sincronismo desenho">
            <a:extLst>
              <a:ext uri="{FF2B5EF4-FFF2-40B4-BE49-F238E27FC236}">
                <a16:creationId xmlns:a16="http://schemas.microsoft.com/office/drawing/2014/main" id="{10438A01-72C2-F647-2E88-1631FEA1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69" y="692795"/>
            <a:ext cx="1703136" cy="122625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barco afundando desenho">
            <a:extLst>
              <a:ext uri="{FF2B5EF4-FFF2-40B4-BE49-F238E27FC236}">
                <a16:creationId xmlns:a16="http://schemas.microsoft.com/office/drawing/2014/main" id="{177385ED-9F41-F033-B168-32904EE8D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60" y="719299"/>
            <a:ext cx="1855437" cy="122625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barco e remadores sem sincronismo desenho">
            <a:extLst>
              <a:ext uri="{FF2B5EF4-FFF2-40B4-BE49-F238E27FC236}">
                <a16:creationId xmlns:a16="http://schemas.microsoft.com/office/drawing/2014/main" id="{2F75F9B6-0A3B-3A13-A530-5FC038C08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32" y="762283"/>
            <a:ext cx="1282684" cy="131183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75AFD9C-2EDE-3675-5609-B27CE4CC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63" y="105899"/>
            <a:ext cx="1992666" cy="19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ECB1C8-92F3-C89A-8290-7AC54EC0328F}"/>
              </a:ext>
            </a:extLst>
          </p:cNvPr>
          <p:cNvSpPr txBox="1"/>
          <p:nvPr/>
        </p:nvSpPr>
        <p:spPr>
          <a:xfrm>
            <a:off x="384913" y="4176808"/>
            <a:ext cx="10746913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342891" indent="-342891" algn="just">
              <a:buFont typeface="Wingdings" panose="05000000000000000000" pitchFamily="2" charset="2"/>
              <a:buChar char="ü"/>
            </a:pPr>
            <a:endParaRPr lang="pt-BR" sz="1600" dirty="0">
              <a:solidFill>
                <a:srgbClr val="FFFF00"/>
              </a:solidFill>
            </a:endParaRPr>
          </a:p>
          <a:p>
            <a:pPr marL="342891" indent="-342891" algn="just">
              <a:buFont typeface="Wingdings" panose="05000000000000000000" pitchFamily="2" charset="2"/>
              <a:buChar char="ü"/>
            </a:pP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3" name="Text Box 47">
            <a:extLst>
              <a:ext uri="{FF2B5EF4-FFF2-40B4-BE49-F238E27FC236}">
                <a16:creationId xmlns:a16="http://schemas.microsoft.com/office/drawing/2014/main" id="{04A3AB50-7500-6867-B458-D05C31223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86" y="5901395"/>
            <a:ext cx="11728173" cy="769441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prstDash val="lgDashDotDot"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71500" indent="-571500" algn="ctr">
              <a:buFont typeface="Wingdings" panose="05000000000000000000" pitchFamily="2" charset="2"/>
              <a:buChar char="Ø"/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ESTÁGIOS DA DESPESA ORÇAMENTÁRIA</a:t>
            </a:r>
          </a:p>
          <a:p>
            <a:pPr algn="just">
              <a:defRPr/>
            </a:pPr>
            <a:r>
              <a:rPr lang="pt-BR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(...</a:t>
            </a:r>
            <a:r>
              <a:rPr lang="pt-BR" altLang="pt-BR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PROGRAMAÇÃO</a:t>
            </a:r>
            <a:r>
              <a:rPr lang="pt-BR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...)EMPENHO &gt; LIQUIDAÇÃO &gt; PAGAMENTO????</a:t>
            </a:r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id="{DCE5E33A-E64B-218A-E890-D5AC855E4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38" y="3356398"/>
            <a:ext cx="11728173" cy="126188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71486" indent="-571486" algn="ctr">
              <a:buFont typeface="Wingdings" panose="05000000000000000000" pitchFamily="2" charset="2"/>
              <a:buChar char="Ø"/>
              <a:defRPr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PROGRAMAÇÃO FINANCEIRA E O CRONOGRAMA DE EXECUÇÃO MENSAL DE DESEMBOLSO – PFCEMD</a:t>
            </a:r>
          </a:p>
          <a:p>
            <a:pPr marL="571486" indent="-571486" algn="ctr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endParaRPr lang="pt-BR" altLang="pt-BR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F43FF5B-18D8-E092-ACA1-5ABDE33E415F}"/>
              </a:ext>
            </a:extLst>
          </p:cNvPr>
          <p:cNvSpPr txBox="1"/>
          <p:nvPr/>
        </p:nvSpPr>
        <p:spPr>
          <a:xfrm>
            <a:off x="5435925" y="4128504"/>
            <a:ext cx="2611779" cy="379656"/>
          </a:xfrm>
          <a:prstGeom prst="rect">
            <a:avLst/>
          </a:prstGeom>
          <a:noFill/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sz="1867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Disciplina fiscal”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E002E03-F8D5-1887-6BE4-B7190453D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27" y="4112490"/>
            <a:ext cx="4736544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LRF arts. 8; 9*; 13; Lei nº 4.320/64 arts. 47-50</a:t>
            </a:r>
          </a:p>
        </p:txBody>
      </p:sp>
      <p:pic>
        <p:nvPicPr>
          <p:cNvPr id="18" name="Picture 16" descr="j0318170">
            <a:extLst>
              <a:ext uri="{FF2B5EF4-FFF2-40B4-BE49-F238E27FC236}">
                <a16:creationId xmlns:a16="http://schemas.microsoft.com/office/drawing/2014/main" id="{D18F01C7-21A2-4EC0-34C9-3C2B16392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990" y="3517395"/>
            <a:ext cx="947733" cy="119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7">
            <a:extLst>
              <a:ext uri="{FF2B5EF4-FFF2-40B4-BE49-F238E27FC236}">
                <a16:creationId xmlns:a16="http://schemas.microsoft.com/office/drawing/2014/main" id="{7619453C-D55E-A4E7-F897-729514E5A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90" y="2067110"/>
            <a:ext cx="1129660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71500" indent="-571500" algn="ctr" eaLnBrk="1" hangingPunct="1">
              <a:buFont typeface="Wingdings" panose="05000000000000000000" pitchFamily="2" charset="2"/>
              <a:buChar char="v"/>
              <a:defRPr/>
            </a:pPr>
            <a:r>
              <a:rPr lang="pt-BR" alt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ORDENADOR DE DESPESAS!!!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8B3F9AF8-9B88-E0CF-1E53-EAA14010D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19" y="2097868"/>
            <a:ext cx="3184467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prstDash val="lgDashDot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pt-BR" altLang="pt-BR" sz="140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CRFB/88 </a:t>
            </a: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art.37 § 4º (</a:t>
            </a:r>
            <a:r>
              <a:rPr lang="pt-BR" altLang="pt-BR" sz="1400" b="0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improb</a:t>
            </a: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pt-BR" altLang="pt-BR" sz="1400" b="0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adm</a:t>
            </a: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) </a:t>
            </a:r>
            <a:r>
              <a:rPr lang="pt-BR" altLang="pt-BR" sz="140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</a:p>
          <a:p>
            <a:pPr>
              <a:defRPr/>
            </a:pPr>
            <a:r>
              <a:rPr lang="pt-BR" altLang="pt-BR" sz="14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LRF </a:t>
            </a:r>
            <a:r>
              <a:rPr lang="pt-BR" altLang="pt-BR" sz="14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arts</a:t>
            </a:r>
            <a:r>
              <a:rPr lang="pt-BR" altLang="pt-BR" sz="14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 15, 16 e 17</a:t>
            </a:r>
          </a:p>
          <a:p>
            <a:pPr>
              <a:defRPr/>
            </a:pP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Lei 4.320/64 art. 58</a:t>
            </a:r>
          </a:p>
          <a:p>
            <a:pPr>
              <a:defRPr/>
            </a:pP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DL 200/67 arts.8;11;12;80</a:t>
            </a:r>
          </a:p>
          <a:p>
            <a:pPr>
              <a:defRPr/>
            </a:pP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Lei 8.429/92 art.10 (...</a:t>
            </a:r>
            <a:r>
              <a:rPr lang="pt-BR" altLang="pt-BR" sz="1400" b="0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enriqcto</a:t>
            </a:r>
            <a:r>
              <a:rPr lang="pt-BR" altLang="pt-BR" sz="1400" b="0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ilícito)</a:t>
            </a:r>
          </a:p>
        </p:txBody>
      </p:sp>
      <p:pic>
        <p:nvPicPr>
          <p:cNvPr id="24" name="Picture 13" descr="Resultado de imagem para olhos desconfiados">
            <a:extLst>
              <a:ext uri="{FF2B5EF4-FFF2-40B4-BE49-F238E27FC236}">
                <a16:creationId xmlns:a16="http://schemas.microsoft.com/office/drawing/2014/main" id="{BC8E4C0E-3E90-EC16-AF33-5190963E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85" y="2092520"/>
            <a:ext cx="1441276" cy="11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3BB1FAA7-CC18-D31C-3136-50B12FF3621C}"/>
              </a:ext>
            </a:extLst>
          </p:cNvPr>
          <p:cNvSpPr txBox="1"/>
          <p:nvPr/>
        </p:nvSpPr>
        <p:spPr>
          <a:xfrm>
            <a:off x="138742" y="2402221"/>
            <a:ext cx="1282243" cy="73866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Cadastro no </a:t>
            </a:r>
          </a:p>
          <a:p>
            <a:pPr algn="ctr"/>
            <a:r>
              <a:rPr lang="pt-BR" sz="1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TCE</a:t>
            </a:r>
            <a:endParaRPr lang="pt-BR" sz="1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594A216-0C43-8410-849C-E295B8055892}"/>
              </a:ext>
            </a:extLst>
          </p:cNvPr>
          <p:cNvSpPr txBox="1"/>
          <p:nvPr/>
        </p:nvSpPr>
        <p:spPr>
          <a:xfrm>
            <a:off x="2676938" y="2622605"/>
            <a:ext cx="63405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002060"/>
                </a:solidFill>
              </a:rPr>
              <a:t>“</a:t>
            </a:r>
            <a:r>
              <a:rPr lang="pt-BR" sz="1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Inscrição como responsável</a:t>
            </a: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sendo exonerado de sua responsabilidade após julgadas regulares suas contas pelo TC</a:t>
            </a:r>
            <a:r>
              <a:rPr lang="pt-BR" sz="1600" u="sng" dirty="0"/>
              <a:t>”.</a:t>
            </a:r>
            <a:r>
              <a:rPr lang="pt-BR" sz="1600" dirty="0"/>
              <a:t> </a:t>
            </a:r>
            <a:r>
              <a:rPr lang="pt-BR" sz="1600" dirty="0">
                <a:solidFill>
                  <a:srgbClr val="0000FF"/>
                </a:solidFill>
              </a:rPr>
              <a:t>(DL nº 200/67, art.8)</a:t>
            </a:r>
            <a:endParaRPr lang="pt-BR" sz="1600" dirty="0"/>
          </a:p>
        </p:txBody>
      </p:sp>
      <p:sp>
        <p:nvSpPr>
          <p:cNvPr id="27" name="Text Box 47">
            <a:extLst>
              <a:ext uri="{FF2B5EF4-FFF2-40B4-BE49-F238E27FC236}">
                <a16:creationId xmlns:a16="http://schemas.microsoft.com/office/drawing/2014/main" id="{B79A776E-EE52-F9EC-E9DB-2BC3D002A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5" y="4838952"/>
            <a:ext cx="11728173" cy="892552"/>
          </a:xfrm>
          <a:prstGeom prst="rect">
            <a:avLst/>
          </a:prstGeom>
          <a:solidFill>
            <a:srgbClr val="001A43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71486" indent="-571486" algn="ctr">
              <a:buFont typeface="Wingdings" panose="05000000000000000000" pitchFamily="2" charset="2"/>
              <a:buChar char="Ø"/>
              <a:defRPr/>
            </a:pPr>
            <a:r>
              <a:rPr lang="pt-BR" altLang="pt-BR" sz="2400" b="1" dirty="0">
                <a:solidFill>
                  <a:srgbClr val="FFF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ESTÁGIOS DA RECEITA ORÇAMENTÁRIA</a:t>
            </a:r>
          </a:p>
          <a:p>
            <a:pPr algn="ctr" eaLnBrk="1" hangingPunct="1">
              <a:defRPr/>
            </a:pPr>
            <a:r>
              <a:rPr lang="pt-BR" altLang="pt-BR" sz="2000" b="1" dirty="0">
                <a:solidFill>
                  <a:srgbClr val="4DC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‘PREVISÃO’ </a:t>
            </a:r>
            <a:r>
              <a:rPr lang="pt-BR" altLang="pt-BR" sz="2000" b="1" dirty="0">
                <a:solidFill>
                  <a:srgbClr val="FFF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&gt; </a:t>
            </a:r>
            <a:r>
              <a:rPr lang="pt-BR" altLang="pt-BR" sz="2000" b="1" i="1" dirty="0">
                <a:solidFill>
                  <a:srgbClr val="FFF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LANÇAMENTO </a:t>
            </a:r>
            <a:r>
              <a:rPr lang="pt-BR" altLang="pt-BR" sz="2000" b="1" dirty="0">
                <a:solidFill>
                  <a:srgbClr val="FFF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&gt; </a:t>
            </a:r>
            <a:r>
              <a:rPr lang="pt-BR" altLang="pt-BR" sz="2000" b="1" i="1" dirty="0">
                <a:solidFill>
                  <a:srgbClr val="FFF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ARRECADAÇÃO</a:t>
            </a:r>
            <a:r>
              <a:rPr lang="pt-BR" altLang="pt-BR" sz="2000" b="1" dirty="0">
                <a:solidFill>
                  <a:srgbClr val="FFF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&gt; </a:t>
            </a:r>
            <a:r>
              <a:rPr lang="pt-BR" altLang="pt-BR" sz="20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RECOLHIMENTO</a:t>
            </a:r>
            <a:r>
              <a:rPr lang="pt-BR" altLang="pt-BR" sz="2000" b="1" dirty="0">
                <a:solidFill>
                  <a:srgbClr val="FFF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&gt; </a:t>
            </a:r>
            <a:r>
              <a:rPr lang="pt-BR" altLang="pt-BR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PROGRAMAÇÃO</a:t>
            </a:r>
            <a:endParaRPr lang="pt-BR" altLang="pt-BR" sz="2000" i="1" u="sng" dirty="0">
              <a:solidFill>
                <a:srgbClr val="FFFFC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8DBF67-F961-EB90-F4C9-EAA47013A935}"/>
              </a:ext>
            </a:extLst>
          </p:cNvPr>
          <p:cNvSpPr txBox="1"/>
          <p:nvPr/>
        </p:nvSpPr>
        <p:spPr>
          <a:xfrm>
            <a:off x="3354779" y="4290316"/>
            <a:ext cx="3496589" cy="17543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prstDash val="sys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8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Lei 4320/64 –arts. 47-70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8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LRF § 1º at. 1º; arts. 8-10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8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CRFB/88 art.37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8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NBC TSP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8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MCASP/PCASP/MDF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(...)</a:t>
            </a:r>
            <a:endParaRPr lang="pt-BR" sz="1800" b="1" dirty="0">
              <a:solidFill>
                <a:srgbClr val="0021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5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5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5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75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250"/>
                            </p:stCondLst>
                            <p:childTnLst>
                              <p:par>
                                <p:cTn id="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13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25" grpId="0" animBg="1"/>
      <p:bldP spid="26" grpId="0" animBg="1"/>
      <p:bldP spid="27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F3C2-734B-4CB1-8773-D81031C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EA43AA67-2E76-24D5-24EC-D1CCEE97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3" y="541684"/>
            <a:ext cx="1172817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Despesa pública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é a aplicação de certa quantia, em dinheiro, por autoridade ou agente público competente, dentro de uma autorização legislativa, para execução de fim a cargo do governo (...), </a:t>
            </a:r>
            <a:endParaRPr lang="pt-BR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718ABD-7C7F-D8B7-ABDF-37D00D546976}"/>
              </a:ext>
            </a:extLst>
          </p:cNvPr>
          <p:cNvSpPr txBox="1"/>
          <p:nvPr/>
        </p:nvSpPr>
        <p:spPr>
          <a:xfrm>
            <a:off x="57650" y="22673"/>
            <a:ext cx="12134350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Revisitando a definição de Despesa Pública!!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8CD6B08C-159D-3FBB-C8DD-FB4884E90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" y="2168663"/>
            <a:ext cx="11728173" cy="646331"/>
          </a:xfrm>
          <a:prstGeom prst="rect">
            <a:avLst/>
          </a:prstGeom>
          <a:solidFill>
            <a:srgbClr val="FFED76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Delibera-se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b="1" i="1" u="sng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 que deve ser objeto</a:t>
            </a:r>
            <a:r>
              <a:rPr lang="pt-BR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da despesa pública, com base no que trará mais benefício à sociedade</a:t>
            </a:r>
            <a:r>
              <a:rPr lang="pt-BR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i.é. </a:t>
            </a:r>
            <a:r>
              <a:rPr lang="pt-BR" b="1" i="1" u="sng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que necessidades humanas</a:t>
            </a:r>
            <a:r>
              <a:rPr lang="pt-BR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de “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caráter coletivo</a:t>
            </a:r>
            <a:r>
              <a:rPr lang="pt-BR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”</a:t>
            </a:r>
            <a:r>
              <a:rPr lang="pt-BR" b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b="1" u="sng" dirty="0">
                <a:solidFill>
                  <a:srgbClr val="0017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devem ser satisfeitas pelo processo do serviço público</a:t>
            </a: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6BDF741-44E5-3A41-89B1-116EB1426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73" y="2871304"/>
            <a:ext cx="11530440" cy="646331"/>
          </a:xfrm>
          <a:prstGeom prst="rect">
            <a:avLst/>
          </a:prstGeom>
          <a:solidFill>
            <a:srgbClr val="FFED76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dirty="0"/>
              <a:t>O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PMVS</a:t>
            </a:r>
            <a:r>
              <a:rPr lang="pt-BR" dirty="0"/>
              <a:t> é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alcançado quando o sacrifício social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(tributação)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benefício social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(despesa pública) </a:t>
            </a:r>
            <a:r>
              <a:rPr lang="pt-BR" b="1" i="1" u="sng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equacionados</a:t>
            </a:r>
            <a:r>
              <a:rPr lang="pt-BR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</a:t>
            </a:r>
            <a:r>
              <a:rPr lang="pt-BR" dirty="0"/>
              <a:t>, </a:t>
            </a:r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exige que o Estado compare o sacrifício e os benefícios da sociedade em suas operações fiscais.</a:t>
            </a:r>
            <a:endParaRPr lang="pt-BR" dirty="0">
              <a:solidFill>
                <a:srgbClr val="F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38DE4E6-91A9-B069-97EF-2CD6E71D9F62}"/>
              </a:ext>
            </a:extLst>
          </p:cNvPr>
          <p:cNvSpPr txBox="1"/>
          <p:nvPr/>
        </p:nvSpPr>
        <p:spPr>
          <a:xfrm>
            <a:off x="139149" y="1760101"/>
            <a:ext cx="11728173" cy="36933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Princípio da Máxima Vantagem Social – PMVS  </a:t>
            </a:r>
            <a:endParaRPr 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6011CEAB-CCAE-CF96-20C3-9C2C45CAF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95" y="1277180"/>
            <a:ext cx="1172817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(...), e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</a:t>
            </a:r>
            <a:r>
              <a:rPr lang="pt-BR" b="1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que demonstre ter atendido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o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Princípio da Máxima Vantagem Social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e o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Princípio da Oportunidade da Despesa”.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pt-BR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7616D-8C75-F6A2-35C1-D1FA9FB513D6}"/>
              </a:ext>
            </a:extLst>
          </p:cNvPr>
          <p:cNvSpPr txBox="1"/>
          <p:nvPr/>
        </p:nvSpPr>
        <p:spPr>
          <a:xfrm>
            <a:off x="131473" y="3764002"/>
            <a:ext cx="11909061" cy="369332"/>
          </a:xfrm>
          <a:prstGeom prst="rect">
            <a:avLst/>
          </a:prstGeom>
          <a:solidFill>
            <a:srgbClr val="F6C3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Princípio da Oportunidade da Despesa – POD          </a:t>
            </a:r>
            <a:r>
              <a:rPr lang="pt-BR" b="1" i="1" dirty="0">
                <a:solidFill>
                  <a:srgbClr val="4E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(conveniência) </a:t>
            </a:r>
            <a:endParaRPr lang="pt-BR" b="1" i="1" dirty="0">
              <a:solidFill>
                <a:srgbClr val="4E00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9737E5B-3E9C-5ABD-E535-39F7E523A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9" y="4161334"/>
            <a:ext cx="11871960" cy="2031325"/>
          </a:xfrm>
          <a:prstGeom prst="rect">
            <a:avLst/>
          </a:prstGeom>
          <a:solidFill>
            <a:srgbClr val="F6C3FF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 multiplicidade dos serviços a cargo do Estado, as despesas podem ter caráter:</a:t>
            </a:r>
          </a:p>
          <a:p>
            <a:pPr algn="just">
              <a:defRPr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Imprescindível, </a:t>
            </a:r>
            <a:r>
              <a:rPr lang="pt-BR" dirty="0">
                <a:cs typeface="Arial" charset="0"/>
              </a:rPr>
              <a:t>ex. remuneração do pessoal efetivo;</a:t>
            </a:r>
          </a:p>
          <a:p>
            <a:pPr algn="just">
              <a:defRPr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Adiável</a:t>
            </a:r>
            <a:r>
              <a:rPr lang="pt-BR" dirty="0">
                <a:cs typeface="Arial" charset="0"/>
              </a:rPr>
              <a:t>, ex. obra ou serviço que possa ser protelada;</a:t>
            </a:r>
          </a:p>
          <a:p>
            <a:pPr algn="just">
              <a:defRPr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Redutível</a:t>
            </a:r>
            <a:r>
              <a:rPr lang="pt-BR" dirty="0">
                <a:cs typeface="Arial" charset="0"/>
              </a:rPr>
              <a:t>, ex. serviço cuja intensidade possa ser diminuída sem dano para a coletividade envolvida;</a:t>
            </a:r>
          </a:p>
          <a:p>
            <a:pPr algn="just">
              <a:defRPr/>
            </a:pPr>
            <a:r>
              <a:rPr lang="pt-BR" b="1" i="1" dirty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Supérfluo</a:t>
            </a:r>
            <a:r>
              <a:rPr lang="pt-BR" dirty="0">
                <a:cs typeface="Arial" charset="0"/>
              </a:rPr>
              <a:t>, ex. que excedem as necessidades imediatas ou  são dispensáveis;</a:t>
            </a:r>
          </a:p>
          <a:p>
            <a:pPr algn="just">
              <a:defRPr/>
            </a:pP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Suntuário</a:t>
            </a:r>
            <a:r>
              <a:rPr lang="pt-BR" dirty="0">
                <a:cs typeface="Arial" charset="0"/>
              </a:rPr>
              <a:t>, ex. realizações de grandiosidade desnecessária ou descabida, às mais das vezes guiadas pelo capricho ou vaidade do governantes.                                                                                                                                                          </a:t>
            </a:r>
            <a:r>
              <a:rPr lang="pt-BR" b="1" i="1" dirty="0">
                <a:solidFill>
                  <a:srgbClr val="001D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(Jr.29:7</a:t>
            </a:r>
            <a:r>
              <a:rPr lang="pt-BR" dirty="0">
                <a:cs typeface="Arial" charset="0"/>
              </a:rPr>
              <a:t>)</a:t>
            </a:r>
          </a:p>
        </p:txBody>
      </p:sp>
      <p:sp>
        <p:nvSpPr>
          <p:cNvPr id="6" name="Texto Explicativo: Seta para Cima 5">
            <a:extLst>
              <a:ext uri="{FF2B5EF4-FFF2-40B4-BE49-F238E27FC236}">
                <a16:creationId xmlns:a16="http://schemas.microsoft.com/office/drawing/2014/main" id="{91D492FC-DB04-4365-4942-ABAFAA1C5BD1}"/>
              </a:ext>
            </a:extLst>
          </p:cNvPr>
          <p:cNvSpPr/>
          <p:nvPr/>
        </p:nvSpPr>
        <p:spPr>
          <a:xfrm>
            <a:off x="239207" y="5966197"/>
            <a:ext cx="11701003" cy="544421"/>
          </a:xfrm>
          <a:prstGeom prst="upArrowCallou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Eficiência Operacional                  Eficiência Alocativa             Disciplina Fiscal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1903B4FA-C750-39E3-EC15-2FCBD5F171EA}"/>
              </a:ext>
            </a:extLst>
          </p:cNvPr>
          <p:cNvSpPr/>
          <p:nvPr/>
        </p:nvSpPr>
        <p:spPr>
          <a:xfrm>
            <a:off x="7668700" y="6169641"/>
            <a:ext cx="481387" cy="305621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" name="Seta: para a Esquerda 2">
            <a:extLst>
              <a:ext uri="{FF2B5EF4-FFF2-40B4-BE49-F238E27FC236}">
                <a16:creationId xmlns:a16="http://schemas.microsoft.com/office/drawing/2014/main" id="{892502BC-4A4B-ED84-A66C-3C0992055504}"/>
              </a:ext>
            </a:extLst>
          </p:cNvPr>
          <p:cNvSpPr/>
          <p:nvPr/>
        </p:nvSpPr>
        <p:spPr>
          <a:xfrm>
            <a:off x="4927025" y="6159171"/>
            <a:ext cx="481387" cy="342602"/>
          </a:xfrm>
          <a:prstGeom prst="lef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CB552C7-5D2E-7977-B9DD-4203F1286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115" y="554912"/>
            <a:ext cx="7427845" cy="1963294"/>
          </a:xfrm>
          <a:prstGeom prst="rect">
            <a:avLst/>
          </a:prstGeom>
          <a:solidFill>
            <a:srgbClr val="76E3FF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O Estado deve: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gastar dentro dos “limites do interesse público”;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proporcional às possibilidades financeiras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e;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medida da capacidade contributiva dos cidadãos</a:t>
            </a:r>
            <a:r>
              <a:rPr lang="pt-B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79CDD6-A0B8-4865-11AD-48F974DF02B3}"/>
              </a:ext>
            </a:extLst>
          </p:cNvPr>
          <p:cNvSpPr txBox="1"/>
          <p:nvPr/>
        </p:nvSpPr>
        <p:spPr>
          <a:xfrm>
            <a:off x="318050" y="4175242"/>
            <a:ext cx="11377789" cy="769441"/>
          </a:xfrm>
          <a:prstGeom prst="rect">
            <a:avLst/>
          </a:prstGeom>
          <a:solidFill>
            <a:srgbClr val="FFFF00"/>
          </a:solidFill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2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Obs</a:t>
            </a:r>
            <a:r>
              <a:rPr lang="pt-BR" sz="2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pt-BR" sz="2200" b="1" dirty="0">
                <a:cs typeface="Arial" pitchFamily="34" charset="0"/>
              </a:rPr>
              <a:t>DESPESAS, compatibilizadas com </a:t>
            </a:r>
            <a:r>
              <a:rPr lang="pt-BR" sz="2200" b="1" dirty="0" err="1">
                <a:cs typeface="Arial" pitchFamily="34" charset="0"/>
              </a:rPr>
              <a:t>PDxPPAxLDOxLOA</a:t>
            </a:r>
            <a:r>
              <a:rPr lang="pt-BR" sz="2200" b="1" dirty="0">
                <a:cs typeface="Arial" pitchFamily="34" charset="0"/>
              </a:rPr>
              <a:t>, que entre suas </a:t>
            </a:r>
            <a:r>
              <a:rPr lang="pt-B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funções,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esteja a de</a:t>
            </a:r>
            <a:r>
              <a:rPr lang="pt-BR" sz="2200" b="1" dirty="0">
                <a:cs typeface="Arial" pitchFamily="34" charset="0"/>
              </a:rPr>
              <a:t> </a:t>
            </a:r>
            <a:r>
              <a:rPr lang="pt-BR" sz="2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reduzir desigualdades inter-regionais</a:t>
            </a:r>
            <a:r>
              <a:rPr lang="pt-BR" sz="22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pt-BR" sz="2200" b="1" dirty="0">
                <a:latin typeface="Arial" pitchFamily="34" charset="0"/>
                <a:cs typeface="Arial" pitchFamily="34" charset="0"/>
              </a:rPr>
              <a:t>(CRFB/88 art.165 § 7º; art.37 ‘</a:t>
            </a:r>
            <a:r>
              <a:rPr lang="pt-BR" sz="2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eficiência</a:t>
            </a:r>
            <a:r>
              <a:rPr lang="pt-BR" sz="2200" b="1" dirty="0">
                <a:latin typeface="Arial" pitchFamily="34" charset="0"/>
                <a:cs typeface="Arial" pitchFamily="34" charset="0"/>
              </a:rPr>
              <a:t>’)</a:t>
            </a:r>
          </a:p>
        </p:txBody>
      </p:sp>
      <p:sp>
        <p:nvSpPr>
          <p:cNvPr id="11" name="Seta: Curva para Baixo 10">
            <a:extLst>
              <a:ext uri="{FF2B5EF4-FFF2-40B4-BE49-F238E27FC236}">
                <a16:creationId xmlns:a16="http://schemas.microsoft.com/office/drawing/2014/main" id="{D6C2ABF0-1FC9-5567-692F-D6BB67707CEE}"/>
              </a:ext>
            </a:extLst>
          </p:cNvPr>
          <p:cNvSpPr/>
          <p:nvPr/>
        </p:nvSpPr>
        <p:spPr>
          <a:xfrm>
            <a:off x="3869945" y="4045679"/>
            <a:ext cx="1906440" cy="579120"/>
          </a:xfrm>
          <a:prstGeom prst="curvedDownArrow">
            <a:avLst/>
          </a:prstGeom>
          <a:solidFill>
            <a:srgbClr val="00CCFF"/>
          </a:solidFill>
          <a:ln>
            <a:solidFill>
              <a:srgbClr val="C00000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: Curva para Cima 12">
            <a:extLst>
              <a:ext uri="{FF2B5EF4-FFF2-40B4-BE49-F238E27FC236}">
                <a16:creationId xmlns:a16="http://schemas.microsoft.com/office/drawing/2014/main" id="{F5BDC20D-78CA-AA0A-32D5-6919E5485CAF}"/>
              </a:ext>
            </a:extLst>
          </p:cNvPr>
          <p:cNvSpPr/>
          <p:nvPr/>
        </p:nvSpPr>
        <p:spPr>
          <a:xfrm flipH="1">
            <a:off x="3642627" y="5253337"/>
            <a:ext cx="2133757" cy="731520"/>
          </a:xfrm>
          <a:prstGeom prst="curvedUpArrow">
            <a:avLst/>
          </a:prstGeom>
          <a:solidFill>
            <a:srgbClr val="00CCFF"/>
          </a:solidFill>
          <a:ln>
            <a:solidFill>
              <a:srgbClr val="C00000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 descr="Ponto De Exclamacao Gif Renderização 3D De Ponto De Exclamação">
            <a:extLst>
              <a:ext uri="{FF2B5EF4-FFF2-40B4-BE49-F238E27FC236}">
                <a16:creationId xmlns:a16="http://schemas.microsoft.com/office/drawing/2014/main" id="{8AD4DF58-B41E-838E-9CD9-60B253AB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797" y="271771"/>
            <a:ext cx="1641513" cy="16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D297043-D25A-EB55-DE95-3573AD9BAEF9}"/>
              </a:ext>
            </a:extLst>
          </p:cNvPr>
          <p:cNvSpPr txBox="1"/>
          <p:nvPr/>
        </p:nvSpPr>
        <p:spPr>
          <a:xfrm>
            <a:off x="8943063" y="3144118"/>
            <a:ext cx="3880917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pt-BR" sz="18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FMI </a:t>
            </a:r>
            <a:r>
              <a:rPr lang="pt-BR" sz="1800" kern="0" dirty="0">
                <a:ea typeface="Times New Roman" panose="02020603050405020304" pitchFamily="18" charset="0"/>
              </a:rPr>
              <a:t>– </a:t>
            </a:r>
            <a:r>
              <a:rPr lang="pt-BR" sz="1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Manual de Transparência Fiscal </a:t>
            </a:r>
            <a:endParaRPr lang="pt-BR" dirty="0"/>
          </a:p>
        </p:txBody>
      </p:sp>
      <p:pic>
        <p:nvPicPr>
          <p:cNvPr id="1034" name="Picture 10" descr="Primeiro Palavra Desenhos de logotipo em GIF animado">
            <a:extLst>
              <a:ext uri="{FF2B5EF4-FFF2-40B4-BE49-F238E27FC236}">
                <a16:creationId xmlns:a16="http://schemas.microsoft.com/office/drawing/2014/main" id="{036CB1BF-C1DC-BDB7-0455-BE699BB5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4" y="-181015"/>
            <a:ext cx="1692712" cy="8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713A92C-CB6A-1111-0949-B980DF31D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046" y="-14310"/>
            <a:ext cx="823330" cy="5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91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6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2" grpId="0" animBg="1"/>
      <p:bldP spid="12" grpId="1" animBg="1"/>
      <p:bldP spid="14" grpId="0" animBg="1"/>
      <p:bldP spid="15" grpId="0" animBg="1"/>
      <p:bldP spid="15" grpId="1" animBg="1"/>
      <p:bldP spid="5" grpId="0" animBg="1"/>
      <p:bldP spid="4" grpId="0" animBg="1"/>
      <p:bldP spid="6" grpId="0" animBg="1"/>
      <p:bldP spid="2" grpId="0" animBg="1"/>
      <p:bldP spid="3" grpId="0" animBg="1"/>
      <p:bldP spid="17" grpId="0" animBg="1"/>
      <p:bldP spid="10" grpId="0" animBg="1"/>
      <p:bldP spid="11" grpId="0" animBg="1"/>
      <p:bldP spid="13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BC9FF-C98D-1198-7AAE-F9F67B7B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6B9400B1-DEA8-CFE9-BB78-F0B4A086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6" y="435796"/>
            <a:ext cx="11728173" cy="6401753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6FA5C03-C23E-BD02-2D37-A43CCCD72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“COMPLIANCE”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76882B1-559F-6F65-B439-7C8DDC988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396" y="816045"/>
            <a:ext cx="3153907" cy="295465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“Governança”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Atos de Governo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Atos de Gestão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Políticas Públicas</a:t>
            </a:r>
            <a:endParaRPr lang="pt-BR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Compliance*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89B04D4-8000-B0B5-C40A-422FBF140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520" y="899417"/>
            <a:ext cx="3153907" cy="2092881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Implantação Compliance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Piloto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Todas as áreas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PCA Adequado</a:t>
            </a:r>
            <a:endParaRPr lang="pt-B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B799CF7-7200-EC50-D1F7-9585DA658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2" y="564261"/>
            <a:ext cx="4843900" cy="2739211"/>
          </a:xfrm>
          <a:prstGeom prst="rect">
            <a:avLst/>
          </a:prstGeom>
          <a:solidFill>
            <a:schemeClr val="tx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Experiências anteriores/atuais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x 2023 x 2024 x 2025 </a:t>
            </a: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2026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Expertise municipal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Aprimoramento CI, Contabilidade e Gestores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Parecer TCE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b="1" i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Pronunciamento Câmara Municipal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Média geral de pontuação TCE</a:t>
            </a:r>
            <a:endParaRPr lang="pt-BR" sz="16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3FB68D7-8A2D-65D5-3B4A-A4DFD3772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16" y="3384200"/>
            <a:ext cx="11635411" cy="1231106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Compliance*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Procedimentos de </a:t>
            </a:r>
            <a:r>
              <a:rPr lang="pt-BR" sz="1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efetivação de condutas de ética e integridade, organizados em leis, códigos ou instrumentos similares</a:t>
            </a:r>
            <a:r>
              <a:rPr lang="pt-BR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Marcos legais: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D8C2EB4-6BDE-2C41-A5DA-A7BA90434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996" y="4523887"/>
            <a:ext cx="4045778" cy="2092881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12.846/13 Lei Anticorrupção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13.303/16 Estatuto das Estatais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13.848/19 Lei das Ag. Reguladoras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12.813/13 Conflito de Interesses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14.133/21 Licitações</a:t>
            </a:r>
            <a:endParaRPr lang="pt-B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3EF925F-0085-9B04-3A5E-441EAEB12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549" y="4517263"/>
            <a:ext cx="5112573" cy="2092881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8429/92 Improbidade Administrativa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 101/00 Responsabilidade Fiscal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Dec. 9.203/17 Governança na Adm. Federal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Dec. 1.171/94 Código de Ética do Servidor Público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(...)</a:t>
            </a:r>
            <a:endParaRPr lang="pt-B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have Esquerda 11">
            <a:extLst>
              <a:ext uri="{FF2B5EF4-FFF2-40B4-BE49-F238E27FC236}">
                <a16:creationId xmlns:a16="http://schemas.microsoft.com/office/drawing/2014/main" id="{D4815B4E-C8B4-4F50-AA54-6CDBBD90A18D}"/>
              </a:ext>
            </a:extLst>
          </p:cNvPr>
          <p:cNvSpPr/>
          <p:nvPr/>
        </p:nvSpPr>
        <p:spPr>
          <a:xfrm>
            <a:off x="5122765" y="893255"/>
            <a:ext cx="388556" cy="173775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32B01052-EDF3-7A60-ACFE-576BC52427BE}"/>
              </a:ext>
            </a:extLst>
          </p:cNvPr>
          <p:cNvSpPr/>
          <p:nvPr/>
        </p:nvSpPr>
        <p:spPr>
          <a:xfrm>
            <a:off x="7407962" y="15770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aio 15">
            <a:extLst>
              <a:ext uri="{FF2B5EF4-FFF2-40B4-BE49-F238E27FC236}">
                <a16:creationId xmlns:a16="http://schemas.microsoft.com/office/drawing/2014/main" id="{47493D60-724E-0391-AAA5-D0F0E37FA562}"/>
              </a:ext>
            </a:extLst>
          </p:cNvPr>
          <p:cNvSpPr/>
          <p:nvPr/>
        </p:nvSpPr>
        <p:spPr>
          <a:xfrm>
            <a:off x="1245704" y="4558755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2" name="Picture 8" descr="Resultado de imagem para cereja foto">
            <a:extLst>
              <a:ext uri="{FF2B5EF4-FFF2-40B4-BE49-F238E27FC236}">
                <a16:creationId xmlns:a16="http://schemas.microsoft.com/office/drawing/2014/main" id="{6A8A5D08-0BD1-E875-3F29-D820187F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5471115"/>
            <a:ext cx="1347485" cy="126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0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 animBg="1"/>
      <p:bldP spid="5" grpId="0" animBg="1"/>
      <p:bldP spid="6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2461A-6480-DB3B-48A5-3E2F5FCAE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Processo Alternativo 2">
            <a:extLst>
              <a:ext uri="{FF2B5EF4-FFF2-40B4-BE49-F238E27FC236}">
                <a16:creationId xmlns:a16="http://schemas.microsoft.com/office/drawing/2014/main" id="{52841D45-EA96-36A7-2C74-AB21FE798DED}"/>
              </a:ext>
            </a:extLst>
          </p:cNvPr>
          <p:cNvSpPr/>
          <p:nvPr/>
        </p:nvSpPr>
        <p:spPr>
          <a:xfrm>
            <a:off x="-26503" y="-65468"/>
            <a:ext cx="12191999" cy="685800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535FC836-1FFC-264C-D6BC-8CF588C457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055748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82BEBCE3-95B4-6D61-B95B-489808049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055748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966B6185-31ED-0481-E77C-357F29328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3716" y="511904"/>
            <a:ext cx="27503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2923641D-9472-1E7A-C742-3B3A69B29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329" y="511904"/>
            <a:ext cx="27384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596E4B60-F920-836C-FBC7-29EDF7EB2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22" y="-13106"/>
            <a:ext cx="10734259" cy="7429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altLang="pt-BR" sz="2400" b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“A CÂMARA MUNICIPAL E A GESTÃO DAS FINANÇAS PÚBLICAS”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BD2A2E8-265D-64EF-CB28-A7F224EF6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44" y="846940"/>
            <a:ext cx="5315412" cy="1323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Manutenção da sustentabilidade fiscal;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Eficiente alocação de recursos da economia;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Eficiente entrega de bens e serviços por parte do Estado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392FD19-2EF8-4F9F-4240-04834A0CE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898" y="846940"/>
            <a:ext cx="5315412" cy="830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Restrição fundamental: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Escassez dos recursos públicos. 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Monumental demanda de provisão de bens e serviços</a:t>
            </a:r>
          </a:p>
        </p:txBody>
      </p:sp>
      <p:sp>
        <p:nvSpPr>
          <p:cNvPr id="18" name="Seta: Circular 17">
            <a:extLst>
              <a:ext uri="{FF2B5EF4-FFF2-40B4-BE49-F238E27FC236}">
                <a16:creationId xmlns:a16="http://schemas.microsoft.com/office/drawing/2014/main" id="{3EFDE4C4-BEFE-A65A-E741-CB5664E416D3}"/>
              </a:ext>
            </a:extLst>
          </p:cNvPr>
          <p:cNvSpPr/>
          <p:nvPr/>
        </p:nvSpPr>
        <p:spPr>
          <a:xfrm>
            <a:off x="8163337" y="1166200"/>
            <a:ext cx="978408" cy="70495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721145"/>
              <a:gd name="adj5" fmla="val 125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BCB5067F-EEC1-994A-0A93-95059E37A71E}"/>
              </a:ext>
            </a:extLst>
          </p:cNvPr>
          <p:cNvCxnSpPr>
            <a:cxnSpLocks/>
          </p:cNvCxnSpPr>
          <p:nvPr/>
        </p:nvCxnSpPr>
        <p:spPr>
          <a:xfrm>
            <a:off x="4523132" y="1166199"/>
            <a:ext cx="1069285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4">
            <a:extLst>
              <a:ext uri="{FF2B5EF4-FFF2-40B4-BE49-F238E27FC236}">
                <a16:creationId xmlns:a16="http://schemas.microsoft.com/office/drawing/2014/main" id="{97FFF6E1-0C42-C40D-C42B-C5A62A966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24" y="2311308"/>
            <a:ext cx="5315412" cy="830997"/>
          </a:xfrm>
          <a:prstGeom prst="rect">
            <a:avLst/>
          </a:prstGeom>
          <a:noFill/>
          <a:ln w="9525">
            <a:solidFill>
              <a:srgbClr val="55DB6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 efetividade dos objetivos da:</a:t>
            </a:r>
            <a:endParaRPr lang="pt-B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Manutenção da sustentabilidade fiscal e;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Eficiente alocação de recursos da economia</a:t>
            </a: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1BC56B47-BA8B-6FDF-666F-65E911A53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50" y="3245586"/>
            <a:ext cx="5315412" cy="1815882"/>
          </a:xfrm>
          <a:prstGeom prst="rect">
            <a:avLst/>
          </a:prstGeom>
          <a:noFill/>
          <a:ln w="9525">
            <a:solidFill>
              <a:srgbClr val="55DB6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capacidade de </a:t>
            </a:r>
            <a:r>
              <a:rPr lang="pt-BR" sz="16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priorizar os recursos para usos mais eficientes</a:t>
            </a: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16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identificação dos riscos fiscais</a:t>
            </a: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monitoramento frequente das regras e metas fiscais;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adoção de medidas necessárias para a correção de desvios que ocorram durante a execução e;</a:t>
            </a:r>
            <a:endParaRPr lang="pt-B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transparência sobre os assuntos fiscais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*.</a:t>
            </a:r>
            <a:endParaRPr lang="pt-B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7FE0243-36F0-61A5-664F-4834621FA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531" y="2290497"/>
            <a:ext cx="6290718" cy="584775"/>
          </a:xfrm>
          <a:prstGeom prst="rect">
            <a:avLst/>
          </a:prstGeom>
          <a:noFill/>
          <a:ln w="9525">
            <a:solidFill>
              <a:srgbClr val="FC7D7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 efetividade do objetivo da: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Eficiente entrega de bens e serviços pelo Estado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65928EA-B4FA-7EDB-5572-08F0CD15F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898" y="1815882"/>
            <a:ext cx="5315412" cy="3385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Gestão</a:t>
            </a: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para a efetividade dos objetivos</a:t>
            </a:r>
            <a:endParaRPr lang="pt-BR" sz="1600" b="1" i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eta: Curva para a Esquerda 13">
            <a:extLst>
              <a:ext uri="{FF2B5EF4-FFF2-40B4-BE49-F238E27FC236}">
                <a16:creationId xmlns:a16="http://schemas.microsoft.com/office/drawing/2014/main" id="{9E177162-F5F4-D01C-AEA3-E7583A254BC7}"/>
              </a:ext>
            </a:extLst>
          </p:cNvPr>
          <p:cNvSpPr/>
          <p:nvPr/>
        </p:nvSpPr>
        <p:spPr>
          <a:xfrm>
            <a:off x="10959558" y="1020424"/>
            <a:ext cx="731520" cy="1216152"/>
          </a:xfrm>
          <a:prstGeom prst="curvedLef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E9ED3074-2071-9E49-410D-1D485EB59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88" y="5305807"/>
            <a:ext cx="4947656" cy="784830"/>
          </a:xfrm>
          <a:prstGeom prst="rect">
            <a:avLst/>
          </a:prstGeom>
          <a:solidFill>
            <a:schemeClr val="tx1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15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Transparência Fiscal &gt; </a:t>
            </a:r>
            <a:r>
              <a:rPr lang="pt-BR" sz="15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primordial: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5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controle legal da despesa pública?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5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combate às fraudes e desvios de recursos? </a:t>
            </a:r>
            <a:endParaRPr lang="pt-BR" sz="15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F913F7C1-F6C8-01EA-EEA6-F01959FDF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531" y="2907656"/>
            <a:ext cx="6290719" cy="3170099"/>
          </a:xfrm>
          <a:prstGeom prst="rect">
            <a:avLst/>
          </a:prstGeom>
          <a:noFill/>
          <a:ln w="9525">
            <a:solidFill>
              <a:srgbClr val="FC7D7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Dimensões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</a:t>
            </a:r>
            <a:r>
              <a:rPr lang="pt-BR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1600" b="1" i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formulada por </a:t>
            </a:r>
            <a:r>
              <a:rPr lang="pt-BR" sz="1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preciso</a:t>
            </a: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b="1" i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problemas existentes e suas causas (dificuldades políticas/baixa capacidade técnica);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organizacional</a:t>
            </a:r>
            <a:r>
              <a:rPr lang="pt-BR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1600" b="1" i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 ser aquela necessária para a implementação das políticas e programas desenhadas para a solução dos problemas identificados (revista periodicamente);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Humanos</a:t>
            </a:r>
            <a:r>
              <a:rPr lang="pt-BR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1600" b="1" i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compreende a seleção, capacitação e motivação (RH ocupa elevado espaço do Orçamento Público);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de trabalho</a:t>
            </a:r>
            <a:r>
              <a:rPr lang="pt-BR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1600" b="1" i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simplificado/automatizado/economicidade (custos) </a:t>
            </a:r>
            <a:endParaRPr lang="pt-BR" sz="1600" b="1" i="1" u="sng" dirty="0">
              <a:solidFill>
                <a:srgbClr val="76E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Informações</a:t>
            </a:r>
            <a:r>
              <a:rPr lang="pt-BR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pt-BR" sz="1600" b="1" i="1" dirty="0">
              <a:solidFill>
                <a:srgbClr val="76E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inal de Multiplicação 12">
            <a:extLst>
              <a:ext uri="{FF2B5EF4-FFF2-40B4-BE49-F238E27FC236}">
                <a16:creationId xmlns:a16="http://schemas.microsoft.com/office/drawing/2014/main" id="{7D943DE6-A0D2-9F9F-9A5F-707589DEF192}"/>
              </a:ext>
            </a:extLst>
          </p:cNvPr>
          <p:cNvSpPr/>
          <p:nvPr/>
        </p:nvSpPr>
        <p:spPr>
          <a:xfrm>
            <a:off x="357810" y="5394683"/>
            <a:ext cx="768627" cy="754329"/>
          </a:xfrm>
          <a:prstGeom prst="mathMultiply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29371D4-475C-CB76-4A49-E8EA798F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3" y="6120817"/>
            <a:ext cx="9506405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5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15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propiciar informação</a:t>
            </a:r>
            <a:r>
              <a:rPr lang="pt-BR" sz="1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5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apoio à </a:t>
            </a:r>
            <a:r>
              <a:rPr lang="pt-BR" sz="15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tomada de decisões </a:t>
            </a:r>
            <a:r>
              <a:rPr lang="pt-BR" sz="15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</a:t>
            </a:r>
            <a:r>
              <a:rPr lang="pt-BR" sz="15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longo do ciclo da despesa</a:t>
            </a:r>
            <a:r>
              <a:rPr lang="pt-BR" sz="15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compreendendo a </a:t>
            </a:r>
            <a:r>
              <a:rPr lang="pt-BR" sz="15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formulação das estratégias </a:t>
            </a:r>
            <a:r>
              <a:rPr lang="pt-BR" sz="15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(diagnósticos), </a:t>
            </a:r>
            <a:r>
              <a:rPr lang="pt-BR" sz="15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orçamentos, de sua execução e do controle</a:t>
            </a:r>
            <a:r>
              <a:rPr lang="pt-BR" sz="15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  <a:endParaRPr lang="pt-BR" sz="15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B6665706-589B-C718-DD0E-3B4602543269}"/>
              </a:ext>
            </a:extLst>
          </p:cNvPr>
          <p:cNvCxnSpPr>
            <a:cxnSpLocks/>
          </p:cNvCxnSpPr>
          <p:nvPr/>
        </p:nvCxnSpPr>
        <p:spPr>
          <a:xfrm flipH="1">
            <a:off x="3339548" y="2055748"/>
            <a:ext cx="2451652" cy="410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D9523A7B-5046-9761-0F6E-317E4E280D47}"/>
              </a:ext>
            </a:extLst>
          </p:cNvPr>
          <p:cNvCxnSpPr>
            <a:cxnSpLocks/>
          </p:cNvCxnSpPr>
          <p:nvPr/>
        </p:nvCxnSpPr>
        <p:spPr>
          <a:xfrm>
            <a:off x="6261652" y="2066263"/>
            <a:ext cx="0" cy="4002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xclamation Point GIF by ServiceNow">
            <a:extLst>
              <a:ext uri="{FF2B5EF4-FFF2-40B4-BE49-F238E27FC236}">
                <a16:creationId xmlns:a16="http://schemas.microsoft.com/office/drawing/2014/main" id="{6B3B4FDB-19C5-3A31-8576-402697DAB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" y="20514"/>
            <a:ext cx="1188513" cy="7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DABC6B0-0146-690A-D5FB-C3188824A7BE}"/>
              </a:ext>
            </a:extLst>
          </p:cNvPr>
          <p:cNvSpPr/>
          <p:nvPr/>
        </p:nvSpPr>
        <p:spPr>
          <a:xfrm>
            <a:off x="1219200" y="3869638"/>
            <a:ext cx="3926785" cy="898823"/>
          </a:xfrm>
          <a:prstGeom prst="roundRect">
            <a:avLst/>
          </a:prstGeom>
          <a:solidFill>
            <a:srgbClr val="FFFFCC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garante:</a:t>
            </a:r>
            <a:endParaRPr lang="pt-BR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disciplina fiscal;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conveniência e oportunidade da despesa;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qualidade dos bens e serviços entregues;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528FA00-DD2D-8410-BDAE-14C09740F755}"/>
              </a:ext>
            </a:extLst>
          </p:cNvPr>
          <p:cNvCxnSpPr>
            <a:cxnSpLocks/>
          </p:cNvCxnSpPr>
          <p:nvPr/>
        </p:nvCxnSpPr>
        <p:spPr>
          <a:xfrm>
            <a:off x="2478157" y="4094926"/>
            <a:ext cx="754096" cy="749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19AD82A8-E403-DD04-D3BB-534B8F2EE63F}"/>
              </a:ext>
            </a:extLst>
          </p:cNvPr>
          <p:cNvCxnSpPr>
            <a:cxnSpLocks/>
          </p:cNvCxnSpPr>
          <p:nvPr/>
        </p:nvCxnSpPr>
        <p:spPr>
          <a:xfrm flipH="1">
            <a:off x="2418525" y="4068420"/>
            <a:ext cx="671304" cy="6493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Curvo 29">
            <a:extLst>
              <a:ext uri="{FF2B5EF4-FFF2-40B4-BE49-F238E27FC236}">
                <a16:creationId xmlns:a16="http://schemas.microsoft.com/office/drawing/2014/main" id="{2E8905BF-33B9-3FED-19DF-AA3C5950C3B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7043" y="4413500"/>
            <a:ext cx="1326263" cy="636104"/>
          </a:xfrm>
          <a:prstGeom prst="curvedConnector3">
            <a:avLst>
              <a:gd name="adj1" fmla="val 6998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Curvo 35">
            <a:extLst>
              <a:ext uri="{FF2B5EF4-FFF2-40B4-BE49-F238E27FC236}">
                <a16:creationId xmlns:a16="http://schemas.microsoft.com/office/drawing/2014/main" id="{1773CD39-7570-F3A8-0B13-164B336429F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86582" y="5486400"/>
            <a:ext cx="1385489" cy="84857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">
            <a:extLst>
              <a:ext uri="{FF2B5EF4-FFF2-40B4-BE49-F238E27FC236}">
                <a16:creationId xmlns:a16="http://schemas.microsoft.com/office/drawing/2014/main" id="{F49AD85C-3AF2-2080-581B-4F59C4B09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65" y="1827604"/>
            <a:ext cx="8212598" cy="156966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pt-BR" sz="2400" b="1" i="1" dirty="0">
                <a:solidFill>
                  <a:srgbClr val="001B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Financeira no Setor Público</a:t>
            </a:r>
          </a:p>
          <a:p>
            <a:pPr algn="just"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 em um conjunto de políticas, processos e práticas destinados a administrar, de forma eficiente e eficaz, os recursos financeiros do governo.</a:t>
            </a:r>
          </a:p>
        </p:txBody>
      </p:sp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BA17AE5D-739D-77B3-B24B-275812B1905E}"/>
              </a:ext>
            </a:extLst>
          </p:cNvPr>
          <p:cNvSpPr/>
          <p:nvPr/>
        </p:nvSpPr>
        <p:spPr>
          <a:xfrm>
            <a:off x="9859615" y="2797923"/>
            <a:ext cx="1073427" cy="414273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PVMS/</a:t>
            </a:r>
          </a:p>
          <a:p>
            <a:pPr algn="ctr"/>
            <a:r>
              <a:rPr lang="pt-BR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</a:p>
        </p:txBody>
      </p:sp>
      <p:sp>
        <p:nvSpPr>
          <p:cNvPr id="27" name="Balão de Fala: Oval 26">
            <a:extLst>
              <a:ext uri="{FF2B5EF4-FFF2-40B4-BE49-F238E27FC236}">
                <a16:creationId xmlns:a16="http://schemas.microsoft.com/office/drawing/2014/main" id="{ACD56FFE-4CC7-92D0-9732-1430CD68BCD9}"/>
              </a:ext>
            </a:extLst>
          </p:cNvPr>
          <p:cNvSpPr/>
          <p:nvPr/>
        </p:nvSpPr>
        <p:spPr>
          <a:xfrm>
            <a:off x="4523132" y="451423"/>
            <a:ext cx="4408833" cy="1327424"/>
          </a:xfrm>
          <a:prstGeom prst="wedgeEllipseCallout">
            <a:avLst/>
          </a:prstGeom>
          <a:solidFill>
            <a:srgbClr val="009ED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 Municipal...</a:t>
            </a:r>
          </a:p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melhor exercer sua atuação legislativa??</a:t>
            </a:r>
          </a:p>
        </p:txBody>
      </p:sp>
    </p:spTree>
    <p:extLst>
      <p:ext uri="{BB962C8B-B14F-4D97-AF65-F5344CB8AC3E}">
        <p14:creationId xmlns:p14="http://schemas.microsoft.com/office/powerpoint/2010/main" val="1013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8" grpId="0" animBg="1"/>
      <p:bldP spid="25" grpId="0" animBg="1"/>
      <p:bldP spid="26" grpId="0" animBg="1"/>
      <p:bldP spid="2" grpId="0" animBg="1"/>
      <p:bldP spid="8" grpId="0" animBg="1"/>
      <p:bldP spid="14" grpId="0" animBg="1"/>
      <p:bldP spid="9" grpId="0" animBg="1"/>
      <p:bldP spid="10" grpId="0" animBg="1"/>
      <p:bldP spid="13" grpId="0" animBg="1"/>
      <p:bldP spid="16" grpId="0" animBg="1"/>
      <p:bldP spid="6" grpId="0" animBg="1"/>
      <p:bldP spid="17" grpId="0" animBg="1"/>
      <p:bldP spid="20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80DB16EF-ED93-03FB-4AF3-1A149B354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B08AD6B7-E688-54A1-2EFE-62A6A0610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4" y="249144"/>
            <a:ext cx="12096466" cy="6555641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068EAF2-9E1B-393E-AA25-762410706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4" y="20963"/>
            <a:ext cx="12096466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Práxis</a:t>
            </a:r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52003B1-8DC4-72C0-8397-54A2A0AEB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87" y="-89397"/>
            <a:ext cx="682913" cy="62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3">
            <a:extLst>
              <a:ext uri="{FF2B5EF4-FFF2-40B4-BE49-F238E27FC236}">
                <a16:creationId xmlns:a16="http://schemas.microsoft.com/office/drawing/2014/main" id="{4DD482DB-F1BB-8237-B031-7A4DACD71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" y="569987"/>
            <a:ext cx="12072730" cy="36248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“Emendas Impositivas...O que são??”</a:t>
            </a: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CEF53C-AACD-D846-1799-00B68DE0DFD8}"/>
              </a:ext>
            </a:extLst>
          </p:cNvPr>
          <p:cNvSpPr txBox="1"/>
          <p:nvPr/>
        </p:nvSpPr>
        <p:spPr>
          <a:xfrm>
            <a:off x="344559" y="1106579"/>
            <a:ext cx="11624528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As emendas impositivas fazem parte do Orçamento Público. Por meio delas os parlamentares podem apresentar novas propostas à LOA, alocando os recursos para projetos e beneficiários que considerarem mais pertinentes. Com isso, o vereador tem a oportunidade de direcionar recursos para projetos ou programas que considera prioritários para a comunidade, representando, assim, as demandas e necessidades locais de forma mais direta e personalizada, a fim de melhorar a vida da população.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0305D57-CF00-1E6F-AF34-29259C014390}"/>
              </a:ext>
            </a:extLst>
          </p:cNvPr>
          <p:cNvSpPr txBox="1"/>
          <p:nvPr/>
        </p:nvSpPr>
        <p:spPr>
          <a:xfrm>
            <a:off x="781877" y="2857362"/>
            <a:ext cx="405945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PARTICIPAM DA ELABORAÇÃO </a:t>
            </a:r>
          </a:p>
          <a:p>
            <a:pPr algn="ctr"/>
            <a:r>
              <a:rPr lang="pt-BR" dirty="0"/>
              <a:t>do orçamento, aperfeiçoando a proposta enviada pelo Poder Executivo.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3899DDF-5AEF-3950-4944-1A85A8458B46}"/>
              </a:ext>
            </a:extLst>
          </p:cNvPr>
          <p:cNvSpPr txBox="1"/>
          <p:nvPr/>
        </p:nvSpPr>
        <p:spPr>
          <a:xfrm>
            <a:off x="7699511" y="2844106"/>
            <a:ext cx="39491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ESTABELECEM PRIORIDADES </a:t>
            </a:r>
          </a:p>
          <a:p>
            <a:pPr algn="ctr"/>
            <a:r>
              <a:rPr lang="pt-BR" dirty="0"/>
              <a:t>no planejamento de políticas públicas e alocação dos recursos públicos.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A9C86BC-7A58-BF43-5989-9FEE02F22650}"/>
              </a:ext>
            </a:extLst>
          </p:cNvPr>
          <p:cNvSpPr txBox="1"/>
          <p:nvPr/>
        </p:nvSpPr>
        <p:spPr>
          <a:xfrm>
            <a:off x="723153" y="4222329"/>
            <a:ext cx="435242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ATENDEM AS DEMANDAS </a:t>
            </a:r>
          </a:p>
          <a:p>
            <a:pPr algn="ctr"/>
            <a:r>
              <a:rPr lang="pt-BR" dirty="0"/>
              <a:t>da população, acrescentando novas programações orçamentárias.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D28BD0D-1AFD-9D69-6C0A-318F285CD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77" y="2383941"/>
            <a:ext cx="3622133" cy="362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B34551D-5D1A-7280-FFF5-2516B878B1EA}"/>
              </a:ext>
            </a:extLst>
          </p:cNvPr>
          <p:cNvSpPr txBox="1"/>
          <p:nvPr/>
        </p:nvSpPr>
        <p:spPr>
          <a:xfrm>
            <a:off x="7806441" y="4573510"/>
            <a:ext cx="435242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Dessa forma,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Poder Legislativo direciona os recursos, enquanto o Executivo realiza a sua execução</a:t>
            </a:r>
            <a:r>
              <a:rPr lang="pt-BR" dirty="0"/>
              <a:t>, por meio de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Políticas Públicas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2251B43-7477-040B-42D2-D2893E3318AB}"/>
              </a:ext>
            </a:extLst>
          </p:cNvPr>
          <p:cNvSpPr txBox="1"/>
          <p:nvPr/>
        </p:nvSpPr>
        <p:spPr>
          <a:xfrm>
            <a:off x="92768" y="6302920"/>
            <a:ext cx="435242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CRFB/88 § 9º do art. 166( EC n.º 86/15)</a:t>
            </a:r>
            <a:endParaRPr lang="pt-BR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2B6D21D-6886-A7B0-1CED-7E11FA619923}"/>
              </a:ext>
            </a:extLst>
          </p:cNvPr>
          <p:cNvSpPr txBox="1"/>
          <p:nvPr/>
        </p:nvSpPr>
        <p:spPr>
          <a:xfrm>
            <a:off x="212032" y="5790631"/>
            <a:ext cx="343893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Orgânica Municipal (LOM)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5B514F0-2567-1DE2-94F2-8DCC7AE396D9}"/>
              </a:ext>
            </a:extLst>
          </p:cNvPr>
          <p:cNvSpPr txBox="1"/>
          <p:nvPr/>
        </p:nvSpPr>
        <p:spPr>
          <a:xfrm>
            <a:off x="3877164" y="5803835"/>
            <a:ext cx="435242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de Diretrizes Orçamentárias (LDO)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E4ABE27-621D-8804-74F3-6E99A6061DE0}"/>
              </a:ext>
            </a:extLst>
          </p:cNvPr>
          <p:cNvSpPr txBox="1"/>
          <p:nvPr/>
        </p:nvSpPr>
        <p:spPr>
          <a:xfrm>
            <a:off x="8523484" y="5803886"/>
            <a:ext cx="362213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Orçamentária Anual (LOA)</a:t>
            </a:r>
          </a:p>
        </p:txBody>
      </p:sp>
    </p:spTree>
    <p:extLst>
      <p:ext uri="{BB962C8B-B14F-4D97-AF65-F5344CB8AC3E}">
        <p14:creationId xmlns:p14="http://schemas.microsoft.com/office/powerpoint/2010/main" val="33960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1E220-DC9F-CA94-F080-7C3C79D3D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6BC86-9CC7-AF30-F27D-C3ABFC54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1ABC86-8AEF-E22E-65D3-7260B87E5CD6}"/>
              </a:ext>
            </a:extLst>
          </p:cNvPr>
          <p:cNvSpPr txBox="1"/>
          <p:nvPr/>
        </p:nvSpPr>
        <p:spPr>
          <a:xfrm>
            <a:off x="165654" y="21308"/>
            <a:ext cx="115824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FUNDAMENTAÇÃO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(correlações)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4EC231C1-2C4C-E7FC-8CB3-ABA9BF46514E}"/>
              </a:ext>
            </a:extLst>
          </p:cNvPr>
          <p:cNvSpPr txBox="1">
            <a:spLocks/>
          </p:cNvSpPr>
          <p:nvPr/>
        </p:nvSpPr>
        <p:spPr>
          <a:xfrm>
            <a:off x="145775" y="465300"/>
            <a:ext cx="11940208" cy="62123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CRFB/88  (art. </a:t>
            </a:r>
            <a:r>
              <a:rPr lang="pt-BR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BR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31; 37; 70;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BR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74; 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165; 182);</a:t>
            </a:r>
            <a:endParaRPr lang="pt-BR" sz="155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550" b="1" dirty="0">
                <a:solidFill>
                  <a:srgbClr val="002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4.320 de 17.3.64 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art.77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just"/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 64 de 18.5.90 Estabelece casos de inelegibilidade. </a:t>
            </a:r>
            <a:r>
              <a:rPr lang="pt-BR" sz="15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5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TCEs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55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estão melhor quantificando possíveis danos ao erário) </a:t>
            </a:r>
            <a:endParaRPr lang="pt-BR" sz="155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5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 101 de  04.5.00 &gt; LC 131/09;</a:t>
            </a:r>
          </a:p>
          <a:p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 201 de 27.02.67</a:t>
            </a:r>
          </a:p>
          <a:p>
            <a:r>
              <a:rPr lang="pt-BR" sz="15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nº 10.028/00 – Lei dos Crimes Fiscais;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CFC: NBC TSP: </a:t>
            </a:r>
            <a:r>
              <a:rPr lang="pt-BR" sz="155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CTSP 02 </a:t>
            </a:r>
            <a:r>
              <a:rPr lang="pt-BR" sz="1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t-BR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Explicativas</a:t>
            </a:r>
            <a:endParaRPr lang="pt-BR" sz="15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55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TCE-PR</a:t>
            </a:r>
            <a:r>
              <a:rPr lang="pt-BR" sz="15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pt-BR" sz="155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Instruções Normativas </a:t>
            </a:r>
            <a:r>
              <a:rPr lang="pt-BR" sz="15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IN; </a:t>
            </a:r>
            <a:r>
              <a:rPr lang="pt-BR" sz="155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Técnicas </a:t>
            </a:r>
            <a:r>
              <a:rPr lang="pt-BR" sz="15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NT CGF (Coordenadoria-Geral de Fiscalização); </a:t>
            </a:r>
            <a:r>
              <a:rPr lang="pt-BR" sz="155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Instruções de Serviços</a:t>
            </a:r>
            <a:r>
              <a:rPr lang="pt-BR" sz="15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55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196, de 05.11.25.</a:t>
            </a:r>
            <a:r>
              <a:rPr lang="pt-BR" sz="155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a </a:t>
            </a:r>
            <a:r>
              <a:rPr lang="pt-BR" sz="15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de obrigações municipais </a:t>
            </a:r>
            <a:r>
              <a:rPr lang="pt-BR" sz="155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exercício financeiro de 2026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ser observada pela Administração Direta e Indireta </a:t>
            </a:r>
            <a:r>
              <a:rPr lang="pt-BR" sz="155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Poderes Executivo 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1550" b="1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Legislativo</a:t>
            </a:r>
            <a:r>
              <a:rPr lang="pt-BR" sz="155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Municípios 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Estado do Paraná.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55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n.197, de 18.11.25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Dispõe sobre a forma e a </a:t>
            </a:r>
            <a:r>
              <a:rPr lang="pt-BR" sz="15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composição da Prestação de Contas 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t-BR" sz="1550" b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Legislativo Municipal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55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187, de 6.11.24</a:t>
            </a:r>
            <a:r>
              <a:rPr lang="pt-BR" sz="155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1550" dirty="0">
                <a:solidFill>
                  <a:srgbClr val="0563C1"/>
                </a:solidFill>
              </a:rPr>
              <a:t> </a:t>
            </a:r>
            <a:r>
              <a:rPr lang="pt-BR" sz="15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(&gt; IN n. 165/21</a:t>
            </a:r>
            <a:r>
              <a:rPr lang="pt-BR" sz="1550" dirty="0"/>
              <a:t>) </a:t>
            </a:r>
            <a:r>
              <a:rPr lang="pt-BR" sz="1550" b="1" dirty="0"/>
              <a:t>Dispõe sobre o </a:t>
            </a:r>
            <a:r>
              <a:rPr lang="pt-BR" sz="15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Estratégico do TCE-Pr para o período de 2022 a 2027.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550" b="1" dirty="0">
                <a:solidFill>
                  <a:srgbClr val="004E9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 n. 37, de 19.11.25 – CGF</a:t>
            </a:r>
            <a:r>
              <a:rPr lang="pt-BR" sz="1550" b="1" dirty="0"/>
              <a:t>, 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</a:t>
            </a:r>
            <a:r>
              <a:rPr lang="pt-BR" sz="15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 aos entes municipais na gestão dos </a:t>
            </a:r>
            <a:r>
              <a:rPr lang="pt-BR" sz="155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PPA’s</a:t>
            </a:r>
            <a:r>
              <a:rPr lang="pt-BR" sz="15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(art. 165§1 CRFB/88).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550" b="1" dirty="0">
                <a:solidFill>
                  <a:srgbClr val="004E9A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 n.33, de 8.5.25 - CGF</a:t>
            </a:r>
            <a:r>
              <a:rPr lang="pt-BR" sz="1550" b="1" dirty="0"/>
              <a:t>: </a:t>
            </a:r>
            <a:r>
              <a:rPr lang="pt-BR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orientações a serem observadas pelos entes municipais beneficiados pelas </a:t>
            </a:r>
            <a:r>
              <a:rPr lang="pt-BR" sz="1550" b="1" i="1" dirty="0">
                <a:solidFill>
                  <a:srgbClr val="ED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emendas individuais impositivas por transferência especial</a:t>
            </a:r>
            <a:r>
              <a:rPr lang="pt-BR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previstas no inciso I, do art. 166-A, da CRFB/88.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55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 n. 38, de 25.11.25 – CGF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Dispõe sobre a prestação de contas do </a:t>
            </a:r>
            <a:r>
              <a:rPr lang="pt-BR" sz="1550" b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Legislativo Municipal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15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estruturação dos formulários, metodologia de apuração de grau de atendimento e período de envio de respostas</a:t>
            </a:r>
            <a:r>
              <a:rPr lang="pt-BR" sz="15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pt-BR" sz="155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Fundo Monetário Internacional – FMI </a:t>
            </a:r>
            <a:r>
              <a:rPr lang="pt-BR" sz="1550" kern="0" dirty="0">
                <a:ea typeface="Times New Roman" panose="02020603050405020304" pitchFamily="18" charset="0"/>
              </a:rPr>
              <a:t>– </a:t>
            </a:r>
            <a:r>
              <a:rPr lang="pt-BR" sz="155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Manual de Transparência Fiscal </a:t>
            </a:r>
            <a:r>
              <a:rPr lang="pt-BR" sz="15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(Código de boas práticas)</a:t>
            </a:r>
          </a:p>
          <a:p>
            <a:r>
              <a:rPr lang="pt-BR" sz="155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Meirelles, Hely Lopes: </a:t>
            </a:r>
            <a:r>
              <a:rPr lang="pt-BR" sz="155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 Municipal Brasileiro</a:t>
            </a:r>
            <a:r>
              <a:rPr lang="pt-BR" sz="155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21ª ed. SP. Editora </a:t>
            </a:r>
            <a:r>
              <a:rPr lang="pt-BR" sz="1550" i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JusPodvm</a:t>
            </a:r>
            <a:r>
              <a:rPr lang="pt-BR" sz="155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Malheiros Editores,  2024.</a:t>
            </a:r>
            <a:endParaRPr lang="pt-BR" sz="155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264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06A40-33ED-284A-E351-D34BF95E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130F1EE9-77C1-9AD2-DF2F-B1AF43684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" y="51370"/>
            <a:ext cx="12072730" cy="36248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“Emendas Impositivas...O que são??”</a:t>
            </a: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2B210D-4536-2F47-07F3-73577EADB71E}"/>
              </a:ext>
            </a:extLst>
          </p:cNvPr>
          <p:cNvSpPr txBox="1"/>
          <p:nvPr/>
        </p:nvSpPr>
        <p:spPr>
          <a:xfrm>
            <a:off x="344560" y="522888"/>
            <a:ext cx="10681252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/>
              <a:t>Constitucionalmente o Poder Executivo é responsável pela elaboração e execução do orçamento público.  </a:t>
            </a:r>
            <a:r>
              <a:rPr lang="pt-BR" sz="1600" dirty="0"/>
              <a:t>(CRFB/88 art.165)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/>
              <a:t>Discussões sobre o papel do Poder Legislativo nas definições orçamentárias têm provocado redefinições na sua participação. </a:t>
            </a:r>
            <a:endParaRPr lang="pt-BR" sz="22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4C285B-EBA1-8A8E-16B7-AE715230FCF5}"/>
              </a:ext>
            </a:extLst>
          </p:cNvPr>
          <p:cNvSpPr txBox="1"/>
          <p:nvPr/>
        </p:nvSpPr>
        <p:spPr>
          <a:xfrm>
            <a:off x="496960" y="2212540"/>
            <a:ext cx="10681252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/>
              <a:t>Via de regra, o poder legislativo é o responsável pela criação das leis.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/>
              <a:t>A CRFB/88  estabelece que certas leis são de iniciativa do executivo, como a LOA.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proposta de orçamento pode sofrer alterações (emendas) pelo legislativo, mas essas emendas precisam ser acolhidas pelo chefe do executivo.  </a:t>
            </a:r>
            <a:endParaRPr lang="pt-BR" sz="2200" i="1" dirty="0">
              <a:solidFill>
                <a:srgbClr val="0017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lagem: Vertical 3">
            <a:extLst>
              <a:ext uri="{FF2B5EF4-FFF2-40B4-BE49-F238E27FC236}">
                <a16:creationId xmlns:a16="http://schemas.microsoft.com/office/drawing/2014/main" id="{50034273-D0C9-A422-6AFC-51BFE6D76070}"/>
              </a:ext>
            </a:extLst>
          </p:cNvPr>
          <p:cNvSpPr/>
          <p:nvPr/>
        </p:nvSpPr>
        <p:spPr>
          <a:xfrm>
            <a:off x="112650" y="3926966"/>
            <a:ext cx="2789579" cy="2839907"/>
          </a:xfrm>
          <a:prstGeom prst="verticalScroll">
            <a:avLst/>
          </a:prstGeom>
          <a:solidFill>
            <a:srgbClr val="00006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Alteração em um projeto que está sendo avaliado, nesse caso, revisão pelo legislativo do orçamento proposto pelo Executivo</a:t>
            </a:r>
          </a:p>
          <a:p>
            <a:pPr algn="ctr"/>
            <a:endParaRPr lang="pt-BR" dirty="0"/>
          </a:p>
        </p:txBody>
      </p:sp>
      <p:sp>
        <p:nvSpPr>
          <p:cNvPr id="5" name="Rolagem: Vertical 4">
            <a:extLst>
              <a:ext uri="{FF2B5EF4-FFF2-40B4-BE49-F238E27FC236}">
                <a16:creationId xmlns:a16="http://schemas.microsoft.com/office/drawing/2014/main" id="{A9423C71-CB82-909D-1109-AD0749A40DA4}"/>
              </a:ext>
            </a:extLst>
          </p:cNvPr>
          <p:cNvSpPr/>
          <p:nvPr/>
        </p:nvSpPr>
        <p:spPr>
          <a:xfrm>
            <a:off x="5579169" y="3920339"/>
            <a:ext cx="2789579" cy="2839907"/>
          </a:xfrm>
          <a:prstGeom prst="verticalScroll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 por cada parlamentar que tem disponíveis parcelas iguais  para destinação de emendas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Rolagem: Vertical 5">
            <a:extLst>
              <a:ext uri="{FF2B5EF4-FFF2-40B4-BE49-F238E27FC236}">
                <a16:creationId xmlns:a16="http://schemas.microsoft.com/office/drawing/2014/main" id="{4828C4B8-6E85-54CD-FDA3-117C8B09AE00}"/>
              </a:ext>
            </a:extLst>
          </p:cNvPr>
          <p:cNvSpPr/>
          <p:nvPr/>
        </p:nvSpPr>
        <p:spPr>
          <a:xfrm>
            <a:off x="8448269" y="3940219"/>
            <a:ext cx="2789579" cy="2839907"/>
          </a:xfrm>
          <a:prstGeom prst="vertic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Impositiva</a:t>
            </a:r>
          </a:p>
          <a:p>
            <a:pPr algn="ctr"/>
            <a:r>
              <a:rPr lang="pt-B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20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é obrigatória </a:t>
            </a:r>
            <a:r>
              <a:rPr lang="pt-B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obedecendo os critérios estabelecidos</a:t>
            </a:r>
          </a:p>
        </p:txBody>
      </p:sp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2BD1C467-9D9E-A7F0-0617-CDA37F2403AE}"/>
              </a:ext>
            </a:extLst>
          </p:cNvPr>
          <p:cNvSpPr/>
          <p:nvPr/>
        </p:nvSpPr>
        <p:spPr>
          <a:xfrm>
            <a:off x="2855851" y="3926967"/>
            <a:ext cx="2789579" cy="2839907"/>
          </a:xfrm>
          <a:prstGeom prst="verticalScroll">
            <a:avLst/>
          </a:prstGeom>
          <a:solidFill>
            <a:schemeClr val="tx2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Bancada</a:t>
            </a:r>
          </a:p>
          <a:p>
            <a:pPr algn="ct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Elaboradas coletivamente por grupos de parlamentares que pertencem à mesma bancada partidária. Visam atender a interesses comuns de um grupo específico</a:t>
            </a:r>
          </a:p>
        </p:txBody>
      </p:sp>
      <p:sp>
        <p:nvSpPr>
          <p:cNvPr id="7" name="Seta: para a Direita Listrada 6">
            <a:extLst>
              <a:ext uri="{FF2B5EF4-FFF2-40B4-BE49-F238E27FC236}">
                <a16:creationId xmlns:a16="http://schemas.microsoft.com/office/drawing/2014/main" id="{5C801EB8-349E-7E28-A1B3-D287E1310BDB}"/>
              </a:ext>
            </a:extLst>
          </p:cNvPr>
          <p:cNvSpPr/>
          <p:nvPr/>
        </p:nvSpPr>
        <p:spPr>
          <a:xfrm>
            <a:off x="7931429" y="5247861"/>
            <a:ext cx="978408" cy="484632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1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 animBg="1"/>
      <p:bldP spid="4" grpId="0" animBg="1"/>
      <p:bldP spid="5" grpId="0" animBg="1"/>
      <p:bldP spid="6" grpId="0" animBg="1"/>
      <p:bldP spid="3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E0CA-C7FF-F3C9-904E-0902731E2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3F9BDE53-E496-C87C-86BA-DE4AFFA0B1F4}"/>
              </a:ext>
            </a:extLst>
          </p:cNvPr>
          <p:cNvSpPr txBox="1">
            <a:spLocks noChangeArrowheads="1"/>
          </p:cNvSpPr>
          <p:nvPr/>
        </p:nvSpPr>
        <p:spPr>
          <a:xfrm>
            <a:off x="33157" y="67845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D596148-914F-7A2C-C97F-5390264B52F8}"/>
              </a:ext>
            </a:extLst>
          </p:cNvPr>
          <p:cNvCxnSpPr>
            <a:cxnSpLocks/>
          </p:cNvCxnSpPr>
          <p:nvPr/>
        </p:nvCxnSpPr>
        <p:spPr>
          <a:xfrm>
            <a:off x="6003235" y="3776870"/>
            <a:ext cx="0" cy="4770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8199C61-6859-B7AC-DA99-62185861EBB4}"/>
              </a:ext>
            </a:extLst>
          </p:cNvPr>
          <p:cNvCxnSpPr>
            <a:cxnSpLocks/>
          </p:cNvCxnSpPr>
          <p:nvPr/>
        </p:nvCxnSpPr>
        <p:spPr>
          <a:xfrm>
            <a:off x="9071114" y="4267200"/>
            <a:ext cx="0" cy="16921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B669966-F3CE-8BDD-C63B-F4F309CDEFAC}"/>
              </a:ext>
            </a:extLst>
          </p:cNvPr>
          <p:cNvCxnSpPr>
            <a:cxnSpLocks/>
          </p:cNvCxnSpPr>
          <p:nvPr/>
        </p:nvCxnSpPr>
        <p:spPr>
          <a:xfrm>
            <a:off x="2663681" y="4267200"/>
            <a:ext cx="0" cy="19252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758976C-1C35-EB68-AEBF-506DBE6814CA}"/>
              </a:ext>
            </a:extLst>
          </p:cNvPr>
          <p:cNvCxnSpPr>
            <a:cxnSpLocks/>
          </p:cNvCxnSpPr>
          <p:nvPr/>
        </p:nvCxnSpPr>
        <p:spPr>
          <a:xfrm>
            <a:off x="2663681" y="4267196"/>
            <a:ext cx="640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>
            <a:extLst>
              <a:ext uri="{FF2B5EF4-FFF2-40B4-BE49-F238E27FC236}">
                <a16:creationId xmlns:a16="http://schemas.microsoft.com/office/drawing/2014/main" id="{FDF27F07-EA34-9737-FBE9-7CCAA124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306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E73BCDE3-DC9B-8E3B-B27A-9A83A04B19B7}"/>
              </a:ext>
            </a:extLst>
          </p:cNvPr>
          <p:cNvSpPr txBox="1">
            <a:spLocks/>
          </p:cNvSpPr>
          <p:nvPr/>
        </p:nvSpPr>
        <p:spPr>
          <a:xfrm>
            <a:off x="7347695" y="5870711"/>
            <a:ext cx="4006104" cy="879687"/>
          </a:xfrm>
          <a:prstGeom prst="rect">
            <a:avLst/>
          </a:prstGeom>
          <a:solidFill>
            <a:srgbClr val="FFD966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 de  Fomento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 de Colaboração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576B6A52-32A3-46E6-84A5-088D042F50EA}"/>
              </a:ext>
            </a:extLst>
          </p:cNvPr>
          <p:cNvSpPr txBox="1">
            <a:spLocks/>
          </p:cNvSpPr>
          <p:nvPr/>
        </p:nvSpPr>
        <p:spPr>
          <a:xfrm>
            <a:off x="721598" y="5467675"/>
            <a:ext cx="3611855" cy="54472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Órgãos e Entidades da Administração Pública</a:t>
            </a: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33ECD316-FCA7-C3A5-52F7-D50CEEA8A08A}"/>
              </a:ext>
            </a:extLst>
          </p:cNvPr>
          <p:cNvSpPr txBox="1">
            <a:spLocks/>
          </p:cNvSpPr>
          <p:nvPr/>
        </p:nvSpPr>
        <p:spPr>
          <a:xfrm>
            <a:off x="695092" y="6192490"/>
            <a:ext cx="3638362" cy="516945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Licitação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5704E40F-1EE8-4C1F-D7AC-F672EC9F9947}"/>
              </a:ext>
            </a:extLst>
          </p:cNvPr>
          <p:cNvSpPr txBox="1">
            <a:spLocks/>
          </p:cNvSpPr>
          <p:nvPr/>
        </p:nvSpPr>
        <p:spPr>
          <a:xfrm>
            <a:off x="7360948" y="5073738"/>
            <a:ext cx="3943158" cy="712105"/>
          </a:xfrm>
          <a:prstGeom prst="rect">
            <a:avLst/>
          </a:prstGeom>
          <a:solidFill>
            <a:srgbClr val="FFD966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Organização da Sociedade Civil </a:t>
            </a:r>
          </a:p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(sem fins lucrativos)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D57B9A81-BAB6-2CC2-3F72-8944BDD47D3E}"/>
              </a:ext>
            </a:extLst>
          </p:cNvPr>
          <p:cNvSpPr txBox="1">
            <a:spLocks/>
          </p:cNvSpPr>
          <p:nvPr/>
        </p:nvSpPr>
        <p:spPr>
          <a:xfrm>
            <a:off x="334617" y="395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D632413A-4729-72C0-B9F4-3A575C90A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" y="51369"/>
            <a:ext cx="12072730" cy="677501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Execução das Emendas</a:t>
            </a: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695ED15-B2F1-943B-8AB2-A1F1AF3FE24F}"/>
              </a:ext>
            </a:extLst>
          </p:cNvPr>
          <p:cNvSpPr txBox="1"/>
          <p:nvPr/>
        </p:nvSpPr>
        <p:spPr>
          <a:xfrm>
            <a:off x="371061" y="927024"/>
            <a:ext cx="1142337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Para que a emenda possa ser executada tornando-se “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impositiva</a:t>
            </a:r>
            <a:r>
              <a:rPr lang="pt-BR" sz="2400" dirty="0"/>
              <a:t>”, alguns 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requisitos previstos na lei devem respeitados, adequando-se à forma e não apresentando impedimentos técnicos, nos termos da lei. 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Modalidades de execução </a:t>
            </a:r>
          </a:p>
          <a:p>
            <a:pPr algn="just"/>
            <a:r>
              <a:rPr lang="pt-BR" sz="2400" dirty="0"/>
              <a:t>&gt; a depender do beneficiário, a forma tomará um caminho diferente:</a:t>
            </a:r>
          </a:p>
        </p:txBody>
      </p:sp>
      <p:sp>
        <p:nvSpPr>
          <p:cNvPr id="31" name="Rolagem: Horizontal 30">
            <a:extLst>
              <a:ext uri="{FF2B5EF4-FFF2-40B4-BE49-F238E27FC236}">
                <a16:creationId xmlns:a16="http://schemas.microsoft.com/office/drawing/2014/main" id="{138DE40E-C58F-58A5-8738-5E254530F0FE}"/>
              </a:ext>
            </a:extLst>
          </p:cNvPr>
          <p:cNvSpPr/>
          <p:nvPr/>
        </p:nvSpPr>
        <p:spPr>
          <a:xfrm>
            <a:off x="4293704" y="3074505"/>
            <a:ext cx="3335467" cy="1033272"/>
          </a:xfrm>
          <a:prstGeom prst="horizontalScroll">
            <a:avLst/>
          </a:prstGeom>
          <a:solidFill>
            <a:srgbClr val="00184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Emendas Impositivas</a:t>
            </a:r>
          </a:p>
        </p:txBody>
      </p:sp>
      <p:sp>
        <p:nvSpPr>
          <p:cNvPr id="32" name="Fluxograma: Processo Alternativo 31">
            <a:extLst>
              <a:ext uri="{FF2B5EF4-FFF2-40B4-BE49-F238E27FC236}">
                <a16:creationId xmlns:a16="http://schemas.microsoft.com/office/drawing/2014/main" id="{72102431-23F6-9B48-4545-AF2450236E8F}"/>
              </a:ext>
            </a:extLst>
          </p:cNvPr>
          <p:cNvSpPr/>
          <p:nvPr/>
        </p:nvSpPr>
        <p:spPr>
          <a:xfrm>
            <a:off x="1004011" y="4633333"/>
            <a:ext cx="3112387" cy="544723"/>
          </a:xfrm>
          <a:prstGeom prst="flowChartAlternateProcess">
            <a:avLst/>
          </a:prstGeom>
          <a:solidFill>
            <a:srgbClr val="388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Direta</a:t>
            </a:r>
          </a:p>
        </p:txBody>
      </p:sp>
      <p:sp>
        <p:nvSpPr>
          <p:cNvPr id="33" name="Fluxograma: Processo Alternativo 32">
            <a:extLst>
              <a:ext uri="{FF2B5EF4-FFF2-40B4-BE49-F238E27FC236}">
                <a16:creationId xmlns:a16="http://schemas.microsoft.com/office/drawing/2014/main" id="{26888838-EF1B-77DD-590E-23DE2C9B6A6B}"/>
              </a:ext>
            </a:extLst>
          </p:cNvPr>
          <p:cNvSpPr/>
          <p:nvPr/>
        </p:nvSpPr>
        <p:spPr>
          <a:xfrm>
            <a:off x="7629171" y="4559324"/>
            <a:ext cx="3112387" cy="418426"/>
          </a:xfrm>
          <a:prstGeom prst="flowChartAlternateProcess">
            <a:avLst/>
          </a:prstGeom>
          <a:solidFill>
            <a:srgbClr val="CCCC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Indireta</a:t>
            </a:r>
          </a:p>
        </p:txBody>
      </p:sp>
    </p:spTree>
    <p:extLst>
      <p:ext uri="{BB962C8B-B14F-4D97-AF65-F5344CB8AC3E}">
        <p14:creationId xmlns:p14="http://schemas.microsoft.com/office/powerpoint/2010/main" val="8276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D612A-7EE3-5A02-690A-53F87E240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4107DEA-3AF4-FE7C-4268-0B669689BAE4}"/>
              </a:ext>
            </a:extLst>
          </p:cNvPr>
          <p:cNvSpPr txBox="1">
            <a:spLocks noChangeArrowheads="1"/>
          </p:cNvSpPr>
          <p:nvPr/>
        </p:nvSpPr>
        <p:spPr>
          <a:xfrm>
            <a:off x="33157" y="26516"/>
            <a:ext cx="12158843" cy="683148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7123871-A570-6423-5A00-EAD3B744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1622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B07DCE04-8A85-BF96-068D-42F79AF5AECF}"/>
              </a:ext>
            </a:extLst>
          </p:cNvPr>
          <p:cNvSpPr txBox="1">
            <a:spLocks/>
          </p:cNvSpPr>
          <p:nvPr/>
        </p:nvSpPr>
        <p:spPr>
          <a:xfrm>
            <a:off x="334617" y="-416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sp>
        <p:nvSpPr>
          <p:cNvPr id="31" name="Rolagem: Horizontal 30">
            <a:extLst>
              <a:ext uri="{FF2B5EF4-FFF2-40B4-BE49-F238E27FC236}">
                <a16:creationId xmlns:a16="http://schemas.microsoft.com/office/drawing/2014/main" id="{D6CD45E7-3B30-2DE6-0353-89AFA64E2B82}"/>
              </a:ext>
            </a:extLst>
          </p:cNvPr>
          <p:cNvSpPr/>
          <p:nvPr/>
        </p:nvSpPr>
        <p:spPr>
          <a:xfrm>
            <a:off x="3207026" y="-39744"/>
            <a:ext cx="5751444" cy="747043"/>
          </a:xfrm>
          <a:prstGeom prst="horizontalScroll">
            <a:avLst/>
          </a:prstGeom>
          <a:solidFill>
            <a:srgbClr val="00184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Emendas Impositivas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EE9EF0-C521-E2AE-5E51-ECD35682C667}"/>
              </a:ext>
            </a:extLst>
          </p:cNvPr>
          <p:cNvSpPr txBox="1">
            <a:spLocks/>
          </p:cNvSpPr>
          <p:nvPr/>
        </p:nvSpPr>
        <p:spPr>
          <a:xfrm>
            <a:off x="836736" y="720417"/>
            <a:ext cx="10586638" cy="392778"/>
          </a:xfrm>
          <a:prstGeom prst="rect">
            <a:avLst/>
          </a:prstGeom>
          <a:solidFill>
            <a:srgbClr val="FFFF00"/>
          </a:solidFill>
          <a:ln>
            <a:solidFill>
              <a:srgbClr val="4A93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e gerenciamento do projeto</a:t>
            </a:r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:a16="http://schemas.microsoft.com/office/drawing/2014/main" id="{FDA487EB-D7C1-7A43-902A-F87EC3EC008D}"/>
              </a:ext>
            </a:extLst>
          </p:cNvPr>
          <p:cNvSpPr/>
          <p:nvPr/>
        </p:nvSpPr>
        <p:spPr>
          <a:xfrm>
            <a:off x="836737" y="1351721"/>
            <a:ext cx="10517064" cy="901149"/>
          </a:xfrm>
          <a:prstGeom prst="round2Diag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elaboração do PROJETO é condição fundamental para a captação de EMENDAS. </a:t>
            </a:r>
          </a:p>
          <a:p>
            <a:pPr algn="ctr"/>
            <a:r>
              <a:rPr lang="pt-BR" dirty="0"/>
              <a:t>É importante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CONTROLAR</a:t>
            </a:r>
            <a:r>
              <a:rPr lang="pt-BR" dirty="0"/>
              <a:t> 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as etapas envolvidas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/>
              <a:t>para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GARANTIR</a:t>
            </a:r>
            <a:r>
              <a:rPr lang="pt-BR" dirty="0"/>
              <a:t> a qualidade dos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RESULTADOS!!</a:t>
            </a:r>
            <a:endParaRPr lang="pt-BR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luxograma: Conector 1">
            <a:extLst>
              <a:ext uri="{FF2B5EF4-FFF2-40B4-BE49-F238E27FC236}">
                <a16:creationId xmlns:a16="http://schemas.microsoft.com/office/drawing/2014/main" id="{208E37D8-D2B5-4B97-5E18-6B6E41AAA4CD}"/>
              </a:ext>
            </a:extLst>
          </p:cNvPr>
          <p:cNvSpPr/>
          <p:nvPr/>
        </p:nvSpPr>
        <p:spPr>
          <a:xfrm>
            <a:off x="4161180" y="3140765"/>
            <a:ext cx="3551583" cy="3114261"/>
          </a:xfrm>
          <a:prstGeom prst="flowChartConnector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077E5183-E0EA-BE9D-E725-C88D3AC4608A}"/>
              </a:ext>
            </a:extLst>
          </p:cNvPr>
          <p:cNvSpPr/>
          <p:nvPr/>
        </p:nvSpPr>
        <p:spPr>
          <a:xfrm>
            <a:off x="5114415" y="4134678"/>
            <a:ext cx="1722781" cy="82826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FFFF"/>
                </a:solidFill>
              </a:rPr>
              <a:t>Projeto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41EA34E-B299-8E6F-A3F1-4A5C52AEC8C0}"/>
              </a:ext>
            </a:extLst>
          </p:cNvPr>
          <p:cNvSpPr/>
          <p:nvPr/>
        </p:nvSpPr>
        <p:spPr>
          <a:xfrm>
            <a:off x="5215654" y="2673631"/>
            <a:ext cx="1338469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quê?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429E399-FDDC-56C4-381D-9009BEE099C3}"/>
              </a:ext>
            </a:extLst>
          </p:cNvPr>
          <p:cNvSpPr/>
          <p:nvPr/>
        </p:nvSpPr>
        <p:spPr>
          <a:xfrm>
            <a:off x="6706523" y="2985055"/>
            <a:ext cx="1338469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Como?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8FFEC97-894A-A99B-E8AC-AF2500EC35DD}"/>
              </a:ext>
            </a:extLst>
          </p:cNvPr>
          <p:cNvSpPr/>
          <p:nvPr/>
        </p:nvSpPr>
        <p:spPr>
          <a:xfrm>
            <a:off x="7077586" y="4084989"/>
            <a:ext cx="1496571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quê?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E273A77-C49B-FB80-FCFF-D92044D018D5}"/>
              </a:ext>
            </a:extLst>
          </p:cNvPr>
          <p:cNvSpPr/>
          <p:nvPr/>
        </p:nvSpPr>
        <p:spPr>
          <a:xfrm>
            <a:off x="3539252" y="4124743"/>
            <a:ext cx="1484243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Quantos?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C02CAB9-E0D7-DECA-F2C9-5E8952BB8A80}"/>
              </a:ext>
            </a:extLst>
          </p:cNvPr>
          <p:cNvSpPr/>
          <p:nvPr/>
        </p:nvSpPr>
        <p:spPr>
          <a:xfrm>
            <a:off x="5288542" y="5675246"/>
            <a:ext cx="1338469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Onde?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BB58E9E-6EA5-6CD0-CB21-65228965A673}"/>
              </a:ext>
            </a:extLst>
          </p:cNvPr>
          <p:cNvSpPr/>
          <p:nvPr/>
        </p:nvSpPr>
        <p:spPr>
          <a:xfrm>
            <a:off x="3539253" y="5251180"/>
            <a:ext cx="147099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Quando?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380C865-C6BF-629E-44A6-F6E777A0AD4B}"/>
              </a:ext>
            </a:extLst>
          </p:cNvPr>
          <p:cNvSpPr/>
          <p:nvPr/>
        </p:nvSpPr>
        <p:spPr>
          <a:xfrm>
            <a:off x="6706524" y="5171664"/>
            <a:ext cx="1628166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 quê?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180557A8-FA68-D004-4A92-A385D24D3BF2}"/>
              </a:ext>
            </a:extLst>
          </p:cNvPr>
          <p:cNvSpPr/>
          <p:nvPr/>
        </p:nvSpPr>
        <p:spPr>
          <a:xfrm>
            <a:off x="3685028" y="3077821"/>
            <a:ext cx="1338469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Quais?</a:t>
            </a:r>
          </a:p>
        </p:txBody>
      </p:sp>
    </p:spTree>
    <p:extLst>
      <p:ext uri="{BB962C8B-B14F-4D97-AF65-F5344CB8AC3E}">
        <p14:creationId xmlns:p14="http://schemas.microsoft.com/office/powerpoint/2010/main" val="31430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31" grpId="0" animBg="1"/>
      <p:bldP spid="3" grpId="0" animBg="1"/>
      <p:bldP spid="5" grpId="0" animBg="1"/>
      <p:bldP spid="2" grpId="0" animBg="1"/>
      <p:bldP spid="4" grpId="0" animBg="1"/>
      <p:bldP spid="6" grpId="0" animBg="1"/>
      <p:bldP spid="7" grpId="0" animBg="1"/>
      <p:bldP spid="10" grpId="0" animBg="1"/>
      <p:bldP spid="12" grpId="0" animBg="1"/>
      <p:bldP spid="16" grpId="0" animBg="1"/>
      <p:bldP spid="18" grpId="0" animBg="1"/>
      <p:bldP spid="19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32E0-93D7-C352-D3C3-526A06C4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8260274-32B5-F50D-768B-9B6B46D7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6582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EEF0875-3E72-15EA-E72F-5EB3D7FD0ECE}"/>
              </a:ext>
            </a:extLst>
          </p:cNvPr>
          <p:cNvSpPr txBox="1">
            <a:spLocks/>
          </p:cNvSpPr>
          <p:nvPr/>
        </p:nvSpPr>
        <p:spPr>
          <a:xfrm>
            <a:off x="334617" y="2233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11E602C3-92CD-B12A-C4F8-1800CE2AFAA5}"/>
              </a:ext>
            </a:extLst>
          </p:cNvPr>
          <p:cNvSpPr txBox="1">
            <a:spLocks/>
          </p:cNvSpPr>
          <p:nvPr/>
        </p:nvSpPr>
        <p:spPr>
          <a:xfrm>
            <a:off x="1406579" y="786670"/>
            <a:ext cx="10586638" cy="3927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A93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estrutura da Emenda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8C3296B-BD52-DB70-B7FD-CE4081E22F93}"/>
              </a:ext>
            </a:extLst>
          </p:cNvPr>
          <p:cNvSpPr txBox="1">
            <a:spLocks/>
          </p:cNvSpPr>
          <p:nvPr/>
        </p:nvSpPr>
        <p:spPr>
          <a:xfrm>
            <a:off x="198783" y="1323386"/>
            <a:ext cx="11787810" cy="18000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A93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Trabalho</a:t>
            </a:r>
          </a:p>
          <a:p>
            <a:pPr marL="0" indent="0" algn="just">
              <a:buNone/>
            </a:pPr>
            <a:r>
              <a:rPr lang="pt-BR" sz="2200" dirty="0"/>
              <a:t>Para casos de execuções indiretas, demanda a apresentação de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Trabalho </a:t>
            </a:r>
            <a:r>
              <a:rPr lang="pt-BR" sz="2200" dirty="0"/>
              <a:t>pela instituição a ser beneficiada, a fim de possibilitar a </a:t>
            </a:r>
            <a:r>
              <a:rPr lang="pt-BR" sz="2200" u="sng" dirty="0"/>
              <a:t>análise de seus termos e adequação à lei, </a:t>
            </a:r>
            <a:r>
              <a:rPr lang="pt-BR" sz="2000" u="sng" dirty="0"/>
              <a:t>bem como sua correspondência à legislação local</a:t>
            </a:r>
            <a:r>
              <a:rPr lang="pt-BR" sz="2200" dirty="0"/>
              <a:t>. </a:t>
            </a:r>
          </a:p>
          <a:p>
            <a:pPr marL="0" indent="0" algn="just">
              <a:buNone/>
            </a:pPr>
            <a:r>
              <a:rPr lang="pt-BR" sz="2200" dirty="0"/>
              <a:t>Tal plano deve descrever, entre outros:</a:t>
            </a:r>
            <a:endParaRPr lang="pt-BR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27B7D4-A98A-E869-3690-77BC06C059B0}"/>
              </a:ext>
            </a:extLst>
          </p:cNvPr>
          <p:cNvSpPr txBox="1"/>
          <p:nvPr/>
        </p:nvSpPr>
        <p:spPr>
          <a:xfrm>
            <a:off x="334618" y="3203859"/>
            <a:ext cx="11443400" cy="2123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cadastrais da instituição;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Cronograma físico-financeiro; </a:t>
            </a:r>
            <a:endParaRPr lang="pt-BR" sz="2200" b="1" i="1" dirty="0">
              <a:solidFill>
                <a:srgbClr val="F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i="1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aplicação das despesas;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Informações da conta corrente específica para recebimento do recurso da emenda;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i="1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ou projetos a serem executados (definição de parâmetros e forma de execução);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b="1" i="1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a serem atingidas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acordo com o disposto na Lei n° 13.019/2014. 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02CE58A7-7A49-3911-6A72-93A955D0E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" y="64622"/>
            <a:ext cx="12072730" cy="677501"/>
          </a:xfrm>
          <a:prstGeom prst="roundRect">
            <a:avLst>
              <a:gd name="adj" fmla="val 16667"/>
            </a:avLst>
          </a:prstGeom>
          <a:solidFill>
            <a:srgbClr val="ACB9FF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Forma das Emendas</a:t>
            </a: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22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E8EE6-2389-6622-7876-AB94F3AF4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DE6CE25-CBF8-D14D-2F56-F924A8F26698}"/>
              </a:ext>
            </a:extLst>
          </p:cNvPr>
          <p:cNvSpPr txBox="1">
            <a:spLocks noChangeArrowheads="1"/>
          </p:cNvSpPr>
          <p:nvPr/>
        </p:nvSpPr>
        <p:spPr>
          <a:xfrm>
            <a:off x="33157" y="28095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E9115A3-56CC-EBA5-17C0-3FB543249A17}"/>
              </a:ext>
            </a:extLst>
          </p:cNvPr>
          <p:cNvCxnSpPr>
            <a:cxnSpLocks/>
          </p:cNvCxnSpPr>
          <p:nvPr/>
        </p:nvCxnSpPr>
        <p:spPr>
          <a:xfrm>
            <a:off x="6003235" y="2741482"/>
            <a:ext cx="0" cy="810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916BB32-ECAF-D10C-EE0A-8E3499B4AE4C}"/>
              </a:ext>
            </a:extLst>
          </p:cNvPr>
          <p:cNvCxnSpPr>
            <a:cxnSpLocks/>
          </p:cNvCxnSpPr>
          <p:nvPr/>
        </p:nvCxnSpPr>
        <p:spPr>
          <a:xfrm>
            <a:off x="9906001" y="3564844"/>
            <a:ext cx="0" cy="27961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FDD0E0D-B68F-ACA5-70A0-1CCB4B4D8466}"/>
              </a:ext>
            </a:extLst>
          </p:cNvPr>
          <p:cNvCxnSpPr>
            <a:cxnSpLocks/>
          </p:cNvCxnSpPr>
          <p:nvPr/>
        </p:nvCxnSpPr>
        <p:spPr>
          <a:xfrm>
            <a:off x="1656517" y="3551592"/>
            <a:ext cx="0" cy="1466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7041A8A-E985-B100-885B-ACA3626D7B6F}"/>
              </a:ext>
            </a:extLst>
          </p:cNvPr>
          <p:cNvCxnSpPr>
            <a:cxnSpLocks/>
          </p:cNvCxnSpPr>
          <p:nvPr/>
        </p:nvCxnSpPr>
        <p:spPr>
          <a:xfrm>
            <a:off x="1656522" y="3551588"/>
            <a:ext cx="82693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>
            <a:extLst>
              <a:ext uri="{FF2B5EF4-FFF2-40B4-BE49-F238E27FC236}">
                <a16:creationId xmlns:a16="http://schemas.microsoft.com/office/drawing/2014/main" id="{8F5BA5E1-F222-759D-9EAC-D41346D2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7638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467D4390-49B6-BE58-F986-0B41CCF8E928}"/>
              </a:ext>
            </a:extLst>
          </p:cNvPr>
          <p:cNvSpPr txBox="1">
            <a:spLocks/>
          </p:cNvSpPr>
          <p:nvPr/>
        </p:nvSpPr>
        <p:spPr>
          <a:xfrm>
            <a:off x="7957296" y="4784046"/>
            <a:ext cx="4006104" cy="432939"/>
          </a:xfrm>
          <a:prstGeom prst="rect">
            <a:avLst/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Apresentação da emenda ajustada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7164BB29-6691-12C0-17B0-564FD6E92423}"/>
              </a:ext>
            </a:extLst>
          </p:cNvPr>
          <p:cNvSpPr txBox="1">
            <a:spLocks/>
          </p:cNvSpPr>
          <p:nvPr/>
        </p:nvSpPr>
        <p:spPr>
          <a:xfrm>
            <a:off x="218019" y="4473772"/>
            <a:ext cx="3112388" cy="54472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Início da execução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8D24AE99-22B8-9B9A-BF04-4994CE3C95BB}"/>
              </a:ext>
            </a:extLst>
          </p:cNvPr>
          <p:cNvSpPr txBox="1">
            <a:spLocks/>
          </p:cNvSpPr>
          <p:nvPr/>
        </p:nvSpPr>
        <p:spPr>
          <a:xfrm>
            <a:off x="7983801" y="4252111"/>
            <a:ext cx="3943158" cy="418427"/>
          </a:xfrm>
          <a:prstGeom prst="rect">
            <a:avLst/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Solicitação de ajustes aos vereadores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4177B174-74EF-2019-8C81-FCBD024CC010}"/>
              </a:ext>
            </a:extLst>
          </p:cNvPr>
          <p:cNvSpPr txBox="1">
            <a:spLocks/>
          </p:cNvSpPr>
          <p:nvPr/>
        </p:nvSpPr>
        <p:spPr>
          <a:xfrm>
            <a:off x="334617" y="-1476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sp>
        <p:nvSpPr>
          <p:cNvPr id="31" name="Rolagem: Horizontal 30">
            <a:extLst>
              <a:ext uri="{FF2B5EF4-FFF2-40B4-BE49-F238E27FC236}">
                <a16:creationId xmlns:a16="http://schemas.microsoft.com/office/drawing/2014/main" id="{5681909F-F4B2-0777-A6EF-8DB7863C0D90}"/>
              </a:ext>
            </a:extLst>
          </p:cNvPr>
          <p:cNvSpPr/>
          <p:nvPr/>
        </p:nvSpPr>
        <p:spPr>
          <a:xfrm>
            <a:off x="3207026" y="2067350"/>
            <a:ext cx="5751444" cy="747043"/>
          </a:xfrm>
          <a:prstGeom prst="horizontalScroll">
            <a:avLst/>
          </a:prstGeom>
          <a:solidFill>
            <a:srgbClr val="00184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Indicação das Emendas ao Executivo</a:t>
            </a:r>
          </a:p>
        </p:txBody>
      </p:sp>
      <p:sp>
        <p:nvSpPr>
          <p:cNvPr id="32" name="Fluxograma: Processo Alternativo 31">
            <a:extLst>
              <a:ext uri="{FF2B5EF4-FFF2-40B4-BE49-F238E27FC236}">
                <a16:creationId xmlns:a16="http://schemas.microsoft.com/office/drawing/2014/main" id="{DB9CB5C0-9FF5-344C-0782-7B49EA31A122}"/>
              </a:ext>
            </a:extLst>
          </p:cNvPr>
          <p:cNvSpPr/>
          <p:nvPr/>
        </p:nvSpPr>
        <p:spPr>
          <a:xfrm>
            <a:off x="195630" y="3771951"/>
            <a:ext cx="3112387" cy="544723"/>
          </a:xfrm>
          <a:prstGeom prst="flowChartAlternateProcess">
            <a:avLst/>
          </a:prstGeom>
          <a:solidFill>
            <a:srgbClr val="388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impedimento</a:t>
            </a:r>
          </a:p>
        </p:txBody>
      </p:sp>
      <p:sp>
        <p:nvSpPr>
          <p:cNvPr id="33" name="Fluxograma: Processo Alternativo 32">
            <a:extLst>
              <a:ext uri="{FF2B5EF4-FFF2-40B4-BE49-F238E27FC236}">
                <a16:creationId xmlns:a16="http://schemas.microsoft.com/office/drawing/2014/main" id="{47E83F5A-9898-6A7B-0906-613E37D0C785}"/>
              </a:ext>
            </a:extLst>
          </p:cNvPr>
          <p:cNvSpPr/>
          <p:nvPr/>
        </p:nvSpPr>
        <p:spPr>
          <a:xfrm>
            <a:off x="8331533" y="3737696"/>
            <a:ext cx="3112387" cy="418426"/>
          </a:xfrm>
          <a:prstGeom prst="flowChartAlternateProcess">
            <a:avLst/>
          </a:prstGeom>
          <a:solidFill>
            <a:srgbClr val="FF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impedimento</a:t>
            </a: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3E41E44D-01B9-CC43-6E59-2A78A975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" y="11620"/>
            <a:ext cx="12072730" cy="677501"/>
          </a:xfrm>
          <a:prstGeom prst="roundRect">
            <a:avLst>
              <a:gd name="adj" fmla="val 16667"/>
            </a:avLst>
          </a:prstGeom>
          <a:solidFill>
            <a:srgbClr val="ACB9FF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Forma das Emendas</a:t>
            </a: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B61E6-FC01-5D92-A095-963A8D74CE23}"/>
              </a:ext>
            </a:extLst>
          </p:cNvPr>
          <p:cNvSpPr txBox="1">
            <a:spLocks/>
          </p:cNvSpPr>
          <p:nvPr/>
        </p:nvSpPr>
        <p:spPr>
          <a:xfrm>
            <a:off x="1406579" y="733669"/>
            <a:ext cx="10586638" cy="392778"/>
          </a:xfrm>
          <a:prstGeom prst="rect">
            <a:avLst/>
          </a:prstGeom>
          <a:solidFill>
            <a:srgbClr val="FFC000"/>
          </a:solidFill>
          <a:ln>
            <a:solidFill>
              <a:srgbClr val="4A93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Regularidade dos Beneficiários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E8C7539-BB67-0C60-EA35-23C0EA6185BE}"/>
              </a:ext>
            </a:extLst>
          </p:cNvPr>
          <p:cNvSpPr txBox="1">
            <a:spLocks/>
          </p:cNvSpPr>
          <p:nvPr/>
        </p:nvSpPr>
        <p:spPr>
          <a:xfrm>
            <a:off x="198783" y="1151118"/>
            <a:ext cx="11787810" cy="9823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4A93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dirty="0"/>
              <a:t>A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constatação de eventual irregularidade prévia </a:t>
            </a:r>
            <a:r>
              <a:rPr lang="pt-B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possibilitará uma maior agilidade e efetividade na execução das emendas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dispensando-se o prazo de 30 dias para ajustes do Poder Legislativo, e dos 30 dias para nova apreciação pelo Poder Executivo.</a:t>
            </a:r>
            <a:endParaRPr lang="pt-BR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D9926922-3840-BB1E-7A93-EAFD82B47F61}"/>
              </a:ext>
            </a:extLst>
          </p:cNvPr>
          <p:cNvSpPr/>
          <p:nvPr/>
        </p:nvSpPr>
        <p:spPr>
          <a:xfrm>
            <a:off x="4429701" y="2824420"/>
            <a:ext cx="3112387" cy="544723"/>
          </a:xfrm>
          <a:prstGeom prst="flowChartAlternateProcess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Análises das Emendas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47D83CC-6DA7-1F43-26FC-9E07D7761786}"/>
              </a:ext>
            </a:extLst>
          </p:cNvPr>
          <p:cNvCxnSpPr>
            <a:cxnSpLocks/>
          </p:cNvCxnSpPr>
          <p:nvPr/>
        </p:nvCxnSpPr>
        <p:spPr>
          <a:xfrm>
            <a:off x="4147930" y="5546040"/>
            <a:ext cx="5764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815A7EF-9FCD-2EA6-A94F-7D135D2B51DD}"/>
              </a:ext>
            </a:extLst>
          </p:cNvPr>
          <p:cNvCxnSpPr>
            <a:cxnSpLocks/>
          </p:cNvCxnSpPr>
          <p:nvPr/>
        </p:nvCxnSpPr>
        <p:spPr>
          <a:xfrm>
            <a:off x="4041913" y="6341166"/>
            <a:ext cx="5883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7F804BEB-41FF-6DB9-7EDC-09FB63D40834}"/>
              </a:ext>
            </a:extLst>
          </p:cNvPr>
          <p:cNvSpPr txBox="1">
            <a:spLocks/>
          </p:cNvSpPr>
          <p:nvPr/>
        </p:nvSpPr>
        <p:spPr>
          <a:xfrm>
            <a:off x="6732105" y="5294255"/>
            <a:ext cx="2945295" cy="432939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Atendido os ajustes/prazo</a:t>
            </a:r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9FC37DAD-7F39-D8A3-4D4D-13A73FFA741B}"/>
              </a:ext>
            </a:extLst>
          </p:cNvPr>
          <p:cNvSpPr txBox="1">
            <a:spLocks/>
          </p:cNvSpPr>
          <p:nvPr/>
        </p:nvSpPr>
        <p:spPr>
          <a:xfrm>
            <a:off x="3308017" y="5267753"/>
            <a:ext cx="2804540" cy="432939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Início da execução</a:t>
            </a:r>
          </a:p>
        </p:txBody>
      </p:sp>
      <p:sp>
        <p:nvSpPr>
          <p:cNvPr id="35" name="Espaço Reservado para Conteúdo 2">
            <a:extLst>
              <a:ext uri="{FF2B5EF4-FFF2-40B4-BE49-F238E27FC236}">
                <a16:creationId xmlns:a16="http://schemas.microsoft.com/office/drawing/2014/main" id="{A0D68184-B47E-BB10-7D5B-51EA42DB674A}"/>
              </a:ext>
            </a:extLst>
          </p:cNvPr>
          <p:cNvSpPr txBox="1">
            <a:spLocks/>
          </p:cNvSpPr>
          <p:nvPr/>
        </p:nvSpPr>
        <p:spPr>
          <a:xfrm>
            <a:off x="6384246" y="6089385"/>
            <a:ext cx="3293152" cy="432939"/>
          </a:xfrm>
          <a:prstGeom prst="rect">
            <a:avLst/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atendido/fora do prazo</a:t>
            </a:r>
          </a:p>
        </p:txBody>
      </p:sp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id="{79C3FF5C-5C1F-EBB5-497C-B2C6E7C3CCCE}"/>
              </a:ext>
            </a:extLst>
          </p:cNvPr>
          <p:cNvSpPr txBox="1">
            <a:spLocks/>
          </p:cNvSpPr>
          <p:nvPr/>
        </p:nvSpPr>
        <p:spPr>
          <a:xfrm>
            <a:off x="2890844" y="6089385"/>
            <a:ext cx="3112388" cy="432939"/>
          </a:xfrm>
          <a:prstGeom prst="rect">
            <a:avLst/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Perda da emenda impositiva</a:t>
            </a:r>
          </a:p>
        </p:txBody>
      </p:sp>
    </p:spTree>
    <p:extLst>
      <p:ext uri="{BB962C8B-B14F-4D97-AF65-F5344CB8AC3E}">
        <p14:creationId xmlns:p14="http://schemas.microsoft.com/office/powerpoint/2010/main" val="23158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25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24" grpId="0" animBg="1"/>
      <p:bldP spid="25" grpId="0" animBg="1"/>
      <p:bldP spid="27" grpId="0" animBg="1"/>
      <p:bldP spid="31" grpId="0" animBg="1"/>
      <p:bldP spid="32" grpId="0" animBg="1"/>
      <p:bldP spid="33" grpId="0" animBg="1"/>
      <p:bldP spid="4" grpId="0" animBg="1"/>
      <p:bldP spid="6" grpId="0" animBg="1"/>
      <p:bldP spid="22" grpId="0" animBg="1"/>
      <p:bldP spid="34" grpId="0" animBg="1"/>
      <p:bldP spid="35" grpId="0" animBg="1"/>
      <p:bldP spid="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9F788-67E3-2890-0B6B-2CBFA3C4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B8E8E3C-7196-8FF1-28BA-AC066682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6582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01A6D3B-351C-E8DD-CCA3-094FB80DFF8B}"/>
              </a:ext>
            </a:extLst>
          </p:cNvPr>
          <p:cNvSpPr txBox="1">
            <a:spLocks/>
          </p:cNvSpPr>
          <p:nvPr/>
        </p:nvSpPr>
        <p:spPr>
          <a:xfrm>
            <a:off x="334617" y="2233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0B5A7951-9DA8-308F-4C0B-01483DA39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" y="64622"/>
            <a:ext cx="12072730" cy="677501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Fiscalização do Contrato e da Prestação de Contas</a:t>
            </a: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5" name="Rolagem: Horizontal 4">
            <a:extLst>
              <a:ext uri="{FF2B5EF4-FFF2-40B4-BE49-F238E27FC236}">
                <a16:creationId xmlns:a16="http://schemas.microsoft.com/office/drawing/2014/main" id="{78F3753C-32ED-7785-1AE8-09BE24F16438}"/>
              </a:ext>
            </a:extLst>
          </p:cNvPr>
          <p:cNvSpPr/>
          <p:nvPr/>
        </p:nvSpPr>
        <p:spPr>
          <a:xfrm>
            <a:off x="702366" y="848140"/>
            <a:ext cx="10651434" cy="1192695"/>
          </a:xfrm>
          <a:prstGeom prst="horizontalScroll">
            <a:avLst/>
          </a:prstGeom>
          <a:solidFill>
            <a:srgbClr val="00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Prestação de Contas é uma importante e obrigatória etapa do processo das emendas impositivas. </a:t>
            </a:r>
          </a:p>
          <a:p>
            <a:pPr algn="just"/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modalidade de aplicação de emenda impositiva demanda um procedimento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variado para tal, de acordo com o órgão executor/processador. </a:t>
            </a:r>
          </a:p>
        </p:txBody>
      </p:sp>
      <p:sp>
        <p:nvSpPr>
          <p:cNvPr id="7" name="Fluxograma: Fita Perfurada 6">
            <a:extLst>
              <a:ext uri="{FF2B5EF4-FFF2-40B4-BE49-F238E27FC236}">
                <a16:creationId xmlns:a16="http://schemas.microsoft.com/office/drawing/2014/main" id="{8D055D20-A632-3BF5-4C80-A953EC762E73}"/>
              </a:ext>
            </a:extLst>
          </p:cNvPr>
          <p:cNvSpPr/>
          <p:nvPr/>
        </p:nvSpPr>
        <p:spPr>
          <a:xfrm>
            <a:off x="993913" y="2319131"/>
            <a:ext cx="4704521" cy="3048002"/>
          </a:xfrm>
          <a:prstGeom prst="flowChartPunchedTape">
            <a:avLst/>
          </a:prstGeom>
          <a:solidFill>
            <a:srgbClr val="0034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Direta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prestação de contas obedecerá a previsão da Lei de Licitações (Lei n.º 14.133, de 1º.4.21), sendo </a:t>
            </a:r>
            <a:r>
              <a:rPr lang="pt-BR" b="1" i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do fiscal do contrato atestar o seu cumprimento, autorizando o empenho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Fluxograma: Fita Perfurada 7">
            <a:extLst>
              <a:ext uri="{FF2B5EF4-FFF2-40B4-BE49-F238E27FC236}">
                <a16:creationId xmlns:a16="http://schemas.microsoft.com/office/drawing/2014/main" id="{4E2D6D69-81F0-8E9E-F27A-43D491E1E6C6}"/>
              </a:ext>
            </a:extLst>
          </p:cNvPr>
          <p:cNvSpPr/>
          <p:nvPr/>
        </p:nvSpPr>
        <p:spPr>
          <a:xfrm>
            <a:off x="6818245" y="2312507"/>
            <a:ext cx="4399722" cy="3048002"/>
          </a:xfrm>
          <a:prstGeom prst="flowChartPunchedTap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Indireta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forma de prestação </a:t>
            </a:r>
            <a:r>
              <a:rPr lang="pt-BR" b="1" i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 de acordo com as previsões do contrato celebrado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demonstrando a concretização das ações assumidas e definidas através do Plano de Trabalho.</a:t>
            </a:r>
          </a:p>
        </p:txBody>
      </p:sp>
    </p:spTree>
    <p:extLst>
      <p:ext uri="{BB962C8B-B14F-4D97-AF65-F5344CB8AC3E}">
        <p14:creationId xmlns:p14="http://schemas.microsoft.com/office/powerpoint/2010/main" val="39144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A787-C228-99E0-A2C3-20E4C5E18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AB36117-220B-5B0A-2916-D8F55A533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2" y="132522"/>
            <a:ext cx="12158843" cy="6725478"/>
          </a:xfrm>
          <a:solidFill>
            <a:srgbClr val="0000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BD44E82-BAA5-E7C4-DEAE-971E6087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306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7D9BAA9-2596-A9B7-E9BC-722E8EDC316C}"/>
              </a:ext>
            </a:extLst>
          </p:cNvPr>
          <p:cNvSpPr txBox="1">
            <a:spLocks/>
          </p:cNvSpPr>
          <p:nvPr/>
        </p:nvSpPr>
        <p:spPr>
          <a:xfrm>
            <a:off x="7506718" y="5917263"/>
            <a:ext cx="4141943" cy="544722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Comprovante de recolhimento dos recursos não aplicados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971B8A8B-1996-8FB3-B2CB-1618B3A924AC}"/>
              </a:ext>
            </a:extLst>
          </p:cNvPr>
          <p:cNvSpPr txBox="1">
            <a:spLocks/>
          </p:cNvSpPr>
          <p:nvPr/>
        </p:nvSpPr>
        <p:spPr>
          <a:xfrm>
            <a:off x="7506718" y="4327988"/>
            <a:ext cx="4141941" cy="37977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fiscais</a:t>
            </a:r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02608B73-0785-960A-330B-DC1A5CF944A1}"/>
              </a:ext>
            </a:extLst>
          </p:cNvPr>
          <p:cNvSpPr/>
          <p:nvPr/>
        </p:nvSpPr>
        <p:spPr>
          <a:xfrm>
            <a:off x="6609743" y="4149499"/>
            <a:ext cx="1252428" cy="2386288"/>
          </a:xfrm>
          <a:prstGeom prst="leftBrace">
            <a:avLst>
              <a:gd name="adj1" fmla="val 69837"/>
              <a:gd name="adj2" fmla="val 94427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5C66C883-6A43-2713-01F3-CCCADA406814}"/>
              </a:ext>
            </a:extLst>
          </p:cNvPr>
          <p:cNvSpPr/>
          <p:nvPr/>
        </p:nvSpPr>
        <p:spPr>
          <a:xfrm>
            <a:off x="2633102" y="530329"/>
            <a:ext cx="797009" cy="6263048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6" name="Fluxograma: Processo Alternativo 15">
            <a:extLst>
              <a:ext uri="{FF2B5EF4-FFF2-40B4-BE49-F238E27FC236}">
                <a16:creationId xmlns:a16="http://schemas.microsoft.com/office/drawing/2014/main" id="{B708D83D-C9EF-9868-0E8D-73FEC15FEB11}"/>
              </a:ext>
            </a:extLst>
          </p:cNvPr>
          <p:cNvSpPr/>
          <p:nvPr/>
        </p:nvSpPr>
        <p:spPr>
          <a:xfrm>
            <a:off x="3182088" y="556688"/>
            <a:ext cx="3526187" cy="81686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Cronograma</a:t>
            </a:r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atividades realizadas.</a:t>
            </a:r>
          </a:p>
        </p:txBody>
      </p:sp>
      <p:sp>
        <p:nvSpPr>
          <p:cNvPr id="17" name="Fluxograma: Processo Alternativo 16">
            <a:extLst>
              <a:ext uri="{FF2B5EF4-FFF2-40B4-BE49-F238E27FC236}">
                <a16:creationId xmlns:a16="http://schemas.microsoft.com/office/drawing/2014/main" id="{298A4C6C-AF5D-0E67-8EE5-284C0D1EF3A2}"/>
              </a:ext>
            </a:extLst>
          </p:cNvPr>
          <p:cNvSpPr/>
          <p:nvPr/>
        </p:nvSpPr>
        <p:spPr>
          <a:xfrm>
            <a:off x="3163185" y="1477326"/>
            <a:ext cx="3526187" cy="81686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Alterações</a:t>
            </a:r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ao longo da execução do projeto.</a:t>
            </a:r>
          </a:p>
        </p:txBody>
      </p:sp>
      <p:sp>
        <p:nvSpPr>
          <p:cNvPr id="18" name="Fluxograma: Processo Alternativo 17">
            <a:extLst>
              <a:ext uri="{FF2B5EF4-FFF2-40B4-BE49-F238E27FC236}">
                <a16:creationId xmlns:a16="http://schemas.microsoft.com/office/drawing/2014/main" id="{6673AF65-5DD6-8AB8-F610-FAEF536EC4EE}"/>
              </a:ext>
            </a:extLst>
          </p:cNvPr>
          <p:cNvSpPr/>
          <p:nvPr/>
        </p:nvSpPr>
        <p:spPr>
          <a:xfrm>
            <a:off x="3163185" y="2398353"/>
            <a:ext cx="3540365" cy="81686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Realizações de</a:t>
            </a:r>
            <a:r>
              <a:rPr lang="pt-B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vistorias</a:t>
            </a:r>
            <a:r>
              <a:rPr lang="pt-B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decorrer da execução do projeto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id="{93ED1E98-F4B9-F5FF-BD23-08BC09BE3C94}"/>
              </a:ext>
            </a:extLst>
          </p:cNvPr>
          <p:cNvSpPr txBox="1">
            <a:spLocks/>
          </p:cNvSpPr>
          <p:nvPr/>
        </p:nvSpPr>
        <p:spPr>
          <a:xfrm>
            <a:off x="7506719" y="4849911"/>
            <a:ext cx="4141941" cy="379773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Relatórios de pagamentos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184D637-E717-D309-6A36-33D7077E575B}"/>
              </a:ext>
            </a:extLst>
          </p:cNvPr>
          <p:cNvSpPr txBox="1">
            <a:spLocks/>
          </p:cNvSpPr>
          <p:nvPr/>
        </p:nvSpPr>
        <p:spPr>
          <a:xfrm>
            <a:off x="334617" y="395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8F8969-EEE4-A183-D7C6-22979C80A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7" y="5176702"/>
            <a:ext cx="1698151" cy="17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BDA204-90BA-60C2-10B5-D0AD09614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213" y="5558431"/>
            <a:ext cx="2077716" cy="841375"/>
          </a:xfrm>
          <a:prstGeom prst="cloudCallout">
            <a:avLst>
              <a:gd name="adj1" fmla="val 23097"/>
              <a:gd name="adj2" fmla="val 25986"/>
            </a:avLst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pt-B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Gestão Operacional</a:t>
            </a: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54213386-4FF7-59E7-C6F7-8D8805C0D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" y="64623"/>
            <a:ext cx="12072730" cy="409476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Fiscalização do Contrato e da Prestação de Contas</a:t>
            </a: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19E819DB-6CDD-A75F-E1E5-C47C56E13419}"/>
              </a:ext>
            </a:extLst>
          </p:cNvPr>
          <p:cNvSpPr/>
          <p:nvPr/>
        </p:nvSpPr>
        <p:spPr>
          <a:xfrm>
            <a:off x="66256" y="3180528"/>
            <a:ext cx="2770240" cy="1164305"/>
          </a:xfrm>
          <a:prstGeom prst="horizontalScroll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Sugestão de </a:t>
            </a:r>
          </a:p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</a:t>
            </a:r>
          </a:p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(aspectos a serem analisados)</a:t>
            </a:r>
          </a:p>
        </p:txBody>
      </p:sp>
      <p:sp>
        <p:nvSpPr>
          <p:cNvPr id="23" name="Fluxograma: Processo Alternativo 22">
            <a:extLst>
              <a:ext uri="{FF2B5EF4-FFF2-40B4-BE49-F238E27FC236}">
                <a16:creationId xmlns:a16="http://schemas.microsoft.com/office/drawing/2014/main" id="{8797CAAE-388E-E4A5-DA8B-76229BFC55EE}"/>
              </a:ext>
            </a:extLst>
          </p:cNvPr>
          <p:cNvSpPr/>
          <p:nvPr/>
        </p:nvSpPr>
        <p:spPr>
          <a:xfrm>
            <a:off x="3209569" y="3332635"/>
            <a:ext cx="3493981" cy="81686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Relação de </a:t>
            </a: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bens adquiridos, produzidos ou construídos </a:t>
            </a:r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recursos.</a:t>
            </a:r>
          </a:p>
        </p:txBody>
      </p:sp>
      <p:sp>
        <p:nvSpPr>
          <p:cNvPr id="24" name="Fluxograma: Processo Alternativo 23">
            <a:extLst>
              <a:ext uri="{FF2B5EF4-FFF2-40B4-BE49-F238E27FC236}">
                <a16:creationId xmlns:a16="http://schemas.microsoft.com/office/drawing/2014/main" id="{A9C8A82A-E519-7B2E-71E9-52D70612BB48}"/>
              </a:ext>
            </a:extLst>
          </p:cNvPr>
          <p:cNvSpPr/>
          <p:nvPr/>
        </p:nvSpPr>
        <p:spPr>
          <a:xfrm>
            <a:off x="3242701" y="4253662"/>
            <a:ext cx="3493981" cy="81686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Fotografias</a:t>
            </a:r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materiais e equipamentos adquiridos, ou do serviço concluído. </a:t>
            </a:r>
          </a:p>
        </p:txBody>
      </p:sp>
      <p:sp>
        <p:nvSpPr>
          <p:cNvPr id="25" name="Fluxograma: Processo Alternativo 24">
            <a:extLst>
              <a:ext uri="{FF2B5EF4-FFF2-40B4-BE49-F238E27FC236}">
                <a16:creationId xmlns:a16="http://schemas.microsoft.com/office/drawing/2014/main" id="{1ABA9250-AB99-880D-160A-4B007D1B522D}"/>
              </a:ext>
            </a:extLst>
          </p:cNvPr>
          <p:cNvSpPr/>
          <p:nvPr/>
        </p:nvSpPr>
        <p:spPr>
          <a:xfrm>
            <a:off x="3222825" y="5187941"/>
            <a:ext cx="3493981" cy="81686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dos resultados </a:t>
            </a: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esperados</a:t>
            </a:r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atingidos</a:t>
            </a:r>
            <a:r>
              <a:rPr lang="pt-B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6" name="Fluxograma: Processo Alternativo 25">
            <a:extLst>
              <a:ext uri="{FF2B5EF4-FFF2-40B4-BE49-F238E27FC236}">
                <a16:creationId xmlns:a16="http://schemas.microsoft.com/office/drawing/2014/main" id="{299FE056-3C78-9F9F-7B9D-73555E0D1BF3}"/>
              </a:ext>
            </a:extLst>
          </p:cNvPr>
          <p:cNvSpPr/>
          <p:nvPr/>
        </p:nvSpPr>
        <p:spPr>
          <a:xfrm>
            <a:off x="3219987" y="6094722"/>
            <a:ext cx="3493981" cy="61040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Relatórios de</a:t>
            </a: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receitas </a:t>
            </a:r>
            <a:r>
              <a:rPr lang="pt-B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despesas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EB911692-4CA5-6ABE-236F-B85DB2760299}"/>
              </a:ext>
            </a:extLst>
          </p:cNvPr>
          <p:cNvSpPr txBox="1">
            <a:spLocks/>
          </p:cNvSpPr>
          <p:nvPr/>
        </p:nvSpPr>
        <p:spPr>
          <a:xfrm>
            <a:off x="7506719" y="5350367"/>
            <a:ext cx="4141942" cy="437851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Extrato bancário</a:t>
            </a:r>
          </a:p>
        </p:txBody>
      </p:sp>
      <p:sp>
        <p:nvSpPr>
          <p:cNvPr id="7" name="Fluxograma: Processo Alternativo 6">
            <a:extLst>
              <a:ext uri="{FF2B5EF4-FFF2-40B4-BE49-F238E27FC236}">
                <a16:creationId xmlns:a16="http://schemas.microsoft.com/office/drawing/2014/main" id="{DD397706-97B5-6414-6078-A6B2909429A4}"/>
              </a:ext>
            </a:extLst>
          </p:cNvPr>
          <p:cNvSpPr/>
          <p:nvPr/>
        </p:nvSpPr>
        <p:spPr>
          <a:xfrm>
            <a:off x="7118963" y="1470702"/>
            <a:ext cx="3731254" cy="816864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Ex.: Termo aditivo, remanejamentos de recursos entre as ações, readequação do plano de trabalho, utilização de aplicação financeira.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E61A9CC-44F7-DC37-98FF-3547AD6892B0}"/>
              </a:ext>
            </a:extLst>
          </p:cNvPr>
          <p:cNvCxnSpPr>
            <a:cxnSpLocks/>
          </p:cNvCxnSpPr>
          <p:nvPr/>
        </p:nvCxnSpPr>
        <p:spPr>
          <a:xfrm flipV="1">
            <a:off x="6253325" y="1931212"/>
            <a:ext cx="1007807" cy="876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6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25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75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25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5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1" grpId="0" animBg="1"/>
      <p:bldP spid="5" grpId="0"/>
      <p:bldP spid="2" grpId="0" animBg="1"/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A5BED-700F-8560-CF00-32D867AB6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3AA2BA0-FAB7-5622-9883-F89F5421D3F2}"/>
              </a:ext>
            </a:extLst>
          </p:cNvPr>
          <p:cNvSpPr txBox="1">
            <a:spLocks noChangeArrowheads="1"/>
          </p:cNvSpPr>
          <p:nvPr/>
        </p:nvSpPr>
        <p:spPr>
          <a:xfrm>
            <a:off x="33157" y="142471"/>
            <a:ext cx="12158843" cy="672547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3D0FEE18-9DC2-7683-3877-51E3D499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1622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47C19446-9DBD-D9E6-9773-90D5DB172DBA}"/>
              </a:ext>
            </a:extLst>
          </p:cNvPr>
          <p:cNvSpPr txBox="1">
            <a:spLocks/>
          </p:cNvSpPr>
          <p:nvPr/>
        </p:nvSpPr>
        <p:spPr>
          <a:xfrm>
            <a:off x="334617" y="-416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sp>
        <p:nvSpPr>
          <p:cNvPr id="31" name="Rolagem: Horizontal 30">
            <a:extLst>
              <a:ext uri="{FF2B5EF4-FFF2-40B4-BE49-F238E27FC236}">
                <a16:creationId xmlns:a16="http://schemas.microsoft.com/office/drawing/2014/main" id="{D1F3274D-21FA-A25B-BD3B-CC8EA1817BCA}"/>
              </a:ext>
            </a:extLst>
          </p:cNvPr>
          <p:cNvSpPr/>
          <p:nvPr/>
        </p:nvSpPr>
        <p:spPr>
          <a:xfrm>
            <a:off x="3207026" y="26516"/>
            <a:ext cx="5751444" cy="747043"/>
          </a:xfrm>
          <a:prstGeom prst="horizontalScroll">
            <a:avLst/>
          </a:prstGeom>
          <a:solidFill>
            <a:srgbClr val="00184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Emendas Impositivas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E10CAF-D7D2-6975-E395-DE70FA60DC19}"/>
              </a:ext>
            </a:extLst>
          </p:cNvPr>
          <p:cNvSpPr txBox="1">
            <a:spLocks/>
          </p:cNvSpPr>
          <p:nvPr/>
        </p:nvSpPr>
        <p:spPr>
          <a:xfrm>
            <a:off x="836736" y="839685"/>
            <a:ext cx="10586638" cy="392778"/>
          </a:xfrm>
          <a:prstGeom prst="rect">
            <a:avLst/>
          </a:prstGeom>
          <a:solidFill>
            <a:srgbClr val="FFC000"/>
          </a:solidFill>
          <a:ln>
            <a:solidFill>
              <a:srgbClr val="4A93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Síntese do fluxo</a:t>
            </a:r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:a16="http://schemas.microsoft.com/office/drawing/2014/main" id="{3C652390-668C-A4B4-4ABD-4C2945A149A4}"/>
              </a:ext>
            </a:extLst>
          </p:cNvPr>
          <p:cNvSpPr/>
          <p:nvPr/>
        </p:nvSpPr>
        <p:spPr>
          <a:xfrm>
            <a:off x="1311966" y="1828799"/>
            <a:ext cx="1895060" cy="1126434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DA LOA 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Executivo</a:t>
            </a:r>
          </a:p>
        </p:txBody>
      </p:sp>
      <p:sp>
        <p:nvSpPr>
          <p:cNvPr id="8" name="Retângulo: Cantos Diagonais Arredondados 7">
            <a:extLst>
              <a:ext uri="{FF2B5EF4-FFF2-40B4-BE49-F238E27FC236}">
                <a16:creationId xmlns:a16="http://schemas.microsoft.com/office/drawing/2014/main" id="{DBFB1324-4728-4D9E-0449-3899D0F735F0}"/>
              </a:ext>
            </a:extLst>
          </p:cNvPr>
          <p:cNvSpPr/>
          <p:nvPr/>
        </p:nvSpPr>
        <p:spPr>
          <a:xfrm>
            <a:off x="3709801" y="1795802"/>
            <a:ext cx="2006875" cy="1126434"/>
          </a:xfrm>
          <a:prstGeom prst="round2Diag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EMENDAS AO PLOA 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Legislativo</a:t>
            </a:r>
          </a:p>
        </p:txBody>
      </p: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9834DF53-0D6B-07FB-F5D5-7009E99C836F}"/>
              </a:ext>
            </a:extLst>
          </p:cNvPr>
          <p:cNvSpPr/>
          <p:nvPr/>
        </p:nvSpPr>
        <p:spPr>
          <a:xfrm>
            <a:off x="6427305" y="1828799"/>
            <a:ext cx="1895060" cy="1126434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IMPEDIMENTOS Poder Executivo</a:t>
            </a:r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4220AB46-957E-9317-01AC-4DE04DC7177A}"/>
              </a:ext>
            </a:extLst>
          </p:cNvPr>
          <p:cNvSpPr/>
          <p:nvPr/>
        </p:nvSpPr>
        <p:spPr>
          <a:xfrm>
            <a:off x="8955157" y="1813409"/>
            <a:ext cx="1895060" cy="1126434"/>
          </a:xfrm>
          <a:prstGeom prst="round2Diag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CORREÇÃO DOS IMPEDIMENTOS Poder Legislativo</a:t>
            </a:r>
          </a:p>
        </p:txBody>
      </p: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3C79F107-DD83-51C1-1448-2F10AF229204}"/>
              </a:ext>
            </a:extLst>
          </p:cNvPr>
          <p:cNvSpPr/>
          <p:nvPr/>
        </p:nvSpPr>
        <p:spPr>
          <a:xfrm>
            <a:off x="1303689" y="4711280"/>
            <a:ext cx="1895060" cy="1532452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FINAL DAS EMENDAS Poder Executivo</a:t>
            </a:r>
          </a:p>
        </p:txBody>
      </p:sp>
      <p:sp>
        <p:nvSpPr>
          <p:cNvPr id="14" name="Retângulo: Cantos Diagonais Arredondados 13">
            <a:extLst>
              <a:ext uri="{FF2B5EF4-FFF2-40B4-BE49-F238E27FC236}">
                <a16:creationId xmlns:a16="http://schemas.microsoft.com/office/drawing/2014/main" id="{D69E89DC-32C9-65C7-C60B-5068AB95A06F}"/>
              </a:ext>
            </a:extLst>
          </p:cNvPr>
          <p:cNvSpPr/>
          <p:nvPr/>
        </p:nvSpPr>
        <p:spPr>
          <a:xfrm>
            <a:off x="3697357" y="4707958"/>
            <a:ext cx="1895060" cy="1532452"/>
          </a:xfrm>
          <a:prstGeom prst="round2Diag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INCLUSÃO NO ORÇAMENTO Secretarias à Fazenda</a:t>
            </a:r>
          </a:p>
        </p:txBody>
      </p:sp>
      <p:sp>
        <p:nvSpPr>
          <p:cNvPr id="15" name="Retângulo: Cantos Diagonais Arredondados 14">
            <a:extLst>
              <a:ext uri="{FF2B5EF4-FFF2-40B4-BE49-F238E27FC236}">
                <a16:creationId xmlns:a16="http://schemas.microsoft.com/office/drawing/2014/main" id="{7460475B-C728-816B-ADCA-FF19621CD1A2}"/>
              </a:ext>
            </a:extLst>
          </p:cNvPr>
          <p:cNvSpPr/>
          <p:nvPr/>
        </p:nvSpPr>
        <p:spPr>
          <a:xfrm>
            <a:off x="6412415" y="4721210"/>
            <a:ext cx="1895060" cy="1532452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PROCESSOS - CONTRATAÇÃO OU FOMENTO Poder Executivo (Secretarias)</a:t>
            </a:r>
          </a:p>
        </p:txBody>
      </p:sp>
      <p:sp>
        <p:nvSpPr>
          <p:cNvPr id="17" name="Retângulo: Cantos Diagonais Arredondados 16">
            <a:extLst>
              <a:ext uri="{FF2B5EF4-FFF2-40B4-BE49-F238E27FC236}">
                <a16:creationId xmlns:a16="http://schemas.microsoft.com/office/drawing/2014/main" id="{0AFD3022-F1EF-D09A-7862-BF08BCD0C89E}"/>
              </a:ext>
            </a:extLst>
          </p:cNvPr>
          <p:cNvSpPr/>
          <p:nvPr/>
        </p:nvSpPr>
        <p:spPr>
          <a:xfrm>
            <a:off x="8960964" y="4681462"/>
            <a:ext cx="1895060" cy="1532452"/>
          </a:xfrm>
          <a:prstGeom prst="round2Diag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 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Executivo (Secretarias)</a:t>
            </a:r>
          </a:p>
        </p:txBody>
      </p:sp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4CC4B273-CF74-F2C6-AD74-4E96BA1BA98D}"/>
              </a:ext>
            </a:extLst>
          </p:cNvPr>
          <p:cNvSpPr/>
          <p:nvPr/>
        </p:nvSpPr>
        <p:spPr>
          <a:xfrm>
            <a:off x="7355833" y="1310604"/>
            <a:ext cx="914400" cy="612648"/>
          </a:xfrm>
          <a:prstGeom prst="wedgeEllipseCallout">
            <a:avLst/>
          </a:prstGeom>
          <a:solidFill>
            <a:srgbClr val="FF00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??</a:t>
            </a:r>
          </a:p>
        </p:txBody>
      </p:sp>
      <p:sp>
        <p:nvSpPr>
          <p:cNvPr id="21" name="Balão de Fala: Oval 20">
            <a:extLst>
              <a:ext uri="{FF2B5EF4-FFF2-40B4-BE49-F238E27FC236}">
                <a16:creationId xmlns:a16="http://schemas.microsoft.com/office/drawing/2014/main" id="{82B176B9-B677-38D8-0A04-CAA2F0264989}"/>
              </a:ext>
            </a:extLst>
          </p:cNvPr>
          <p:cNvSpPr/>
          <p:nvPr/>
        </p:nvSpPr>
        <p:spPr>
          <a:xfrm>
            <a:off x="10146195" y="1305364"/>
            <a:ext cx="914400" cy="612648"/>
          </a:xfrm>
          <a:prstGeom prst="wedgeEllipseCallout">
            <a:avLst/>
          </a:prstGeom>
          <a:solidFill>
            <a:srgbClr val="FF00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!!</a:t>
            </a:r>
          </a:p>
        </p:txBody>
      </p:sp>
      <p:sp>
        <p:nvSpPr>
          <p:cNvPr id="29" name="Balão de Fala: Oval 28">
            <a:extLst>
              <a:ext uri="{FF2B5EF4-FFF2-40B4-BE49-F238E27FC236}">
                <a16:creationId xmlns:a16="http://schemas.microsoft.com/office/drawing/2014/main" id="{8C03BFC7-1671-7C78-D548-2D4BA6860B1C}"/>
              </a:ext>
            </a:extLst>
          </p:cNvPr>
          <p:cNvSpPr/>
          <p:nvPr/>
        </p:nvSpPr>
        <p:spPr>
          <a:xfrm>
            <a:off x="2476469" y="4252559"/>
            <a:ext cx="914400" cy="612648"/>
          </a:xfrm>
          <a:prstGeom prst="wedgeEllipseCallout">
            <a:avLst/>
          </a:prstGeom>
          <a:solidFill>
            <a:srgbClr val="FF00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/>
              <a:t> </a:t>
            </a:r>
          </a:p>
        </p:txBody>
      </p:sp>
      <p:sp>
        <p:nvSpPr>
          <p:cNvPr id="30" name="Fluxograma: Conector 29">
            <a:extLst>
              <a:ext uri="{FF2B5EF4-FFF2-40B4-BE49-F238E27FC236}">
                <a16:creationId xmlns:a16="http://schemas.microsoft.com/office/drawing/2014/main" id="{03FA8947-4A5F-2CA8-199A-C882BF2DC264}"/>
              </a:ext>
            </a:extLst>
          </p:cNvPr>
          <p:cNvSpPr/>
          <p:nvPr/>
        </p:nvSpPr>
        <p:spPr>
          <a:xfrm>
            <a:off x="1313643" y="1557266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8" name="Fluxograma: Conector 37">
            <a:extLst>
              <a:ext uri="{FF2B5EF4-FFF2-40B4-BE49-F238E27FC236}">
                <a16:creationId xmlns:a16="http://schemas.microsoft.com/office/drawing/2014/main" id="{23683232-8368-C53C-59E0-AA0A8EC092CD}"/>
              </a:ext>
            </a:extLst>
          </p:cNvPr>
          <p:cNvSpPr/>
          <p:nvPr/>
        </p:nvSpPr>
        <p:spPr>
          <a:xfrm>
            <a:off x="3930947" y="1537390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Fluxograma: Conector 38">
            <a:extLst>
              <a:ext uri="{FF2B5EF4-FFF2-40B4-BE49-F238E27FC236}">
                <a16:creationId xmlns:a16="http://schemas.microsoft.com/office/drawing/2014/main" id="{E75F2031-0608-61F1-557D-F95DD834A2FD}"/>
              </a:ext>
            </a:extLst>
          </p:cNvPr>
          <p:cNvSpPr/>
          <p:nvPr/>
        </p:nvSpPr>
        <p:spPr>
          <a:xfrm>
            <a:off x="6395858" y="1616902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0" name="Fluxograma: Conector 39">
            <a:extLst>
              <a:ext uri="{FF2B5EF4-FFF2-40B4-BE49-F238E27FC236}">
                <a16:creationId xmlns:a16="http://schemas.microsoft.com/office/drawing/2014/main" id="{17BCDAC7-2632-F073-0877-0C87C2BDEAFF}"/>
              </a:ext>
            </a:extLst>
          </p:cNvPr>
          <p:cNvSpPr/>
          <p:nvPr/>
        </p:nvSpPr>
        <p:spPr>
          <a:xfrm>
            <a:off x="9006539" y="1510886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Fluxograma: Conector 40">
            <a:extLst>
              <a:ext uri="{FF2B5EF4-FFF2-40B4-BE49-F238E27FC236}">
                <a16:creationId xmlns:a16="http://schemas.microsoft.com/office/drawing/2014/main" id="{AEBE8C88-5B6F-D2AA-2D0D-A1E5F13D1A12}"/>
              </a:ext>
            </a:extLst>
          </p:cNvPr>
          <p:cNvSpPr/>
          <p:nvPr/>
        </p:nvSpPr>
        <p:spPr>
          <a:xfrm>
            <a:off x="1350071" y="4439602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2" name="Fluxograma: Conector 41">
            <a:extLst>
              <a:ext uri="{FF2B5EF4-FFF2-40B4-BE49-F238E27FC236}">
                <a16:creationId xmlns:a16="http://schemas.microsoft.com/office/drawing/2014/main" id="{B5A8D66C-ACF7-2F66-EDC0-BCADF77EB005}"/>
              </a:ext>
            </a:extLst>
          </p:cNvPr>
          <p:cNvSpPr/>
          <p:nvPr/>
        </p:nvSpPr>
        <p:spPr>
          <a:xfrm>
            <a:off x="3713893" y="4424435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3" name="Fluxograma: Conector 42">
            <a:extLst>
              <a:ext uri="{FF2B5EF4-FFF2-40B4-BE49-F238E27FC236}">
                <a16:creationId xmlns:a16="http://schemas.microsoft.com/office/drawing/2014/main" id="{4DA640A2-D2FF-00BD-4D0C-C71ACF2EC4DE}"/>
              </a:ext>
            </a:extLst>
          </p:cNvPr>
          <p:cNvSpPr/>
          <p:nvPr/>
        </p:nvSpPr>
        <p:spPr>
          <a:xfrm>
            <a:off x="6569829" y="4346846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4" name="Fluxograma: Conector 43">
            <a:extLst>
              <a:ext uri="{FF2B5EF4-FFF2-40B4-BE49-F238E27FC236}">
                <a16:creationId xmlns:a16="http://schemas.microsoft.com/office/drawing/2014/main" id="{9572BA24-3775-536A-0677-98B757C14D02}"/>
              </a:ext>
            </a:extLst>
          </p:cNvPr>
          <p:cNvSpPr/>
          <p:nvPr/>
        </p:nvSpPr>
        <p:spPr>
          <a:xfrm>
            <a:off x="9028017" y="4331800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032" name="Picture 8" descr="Perfect Loop GIFs - Get the best GIF on GIPHY">
            <a:extLst>
              <a:ext uri="{FF2B5EF4-FFF2-40B4-BE49-F238E27FC236}">
                <a16:creationId xmlns:a16="http://schemas.microsoft.com/office/drawing/2014/main" id="{4C325B24-7E0F-D680-2D7A-971E921F4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17" y="2918597"/>
            <a:ext cx="2001294" cy="189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7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31" grpId="0" animBg="1"/>
      <p:bldP spid="3" grpId="0" animBg="1"/>
      <p:bldP spid="5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20" grpId="0" animBg="1"/>
      <p:bldP spid="21" grpId="0" animBg="1"/>
      <p:bldP spid="29" grpId="0" animBg="1"/>
      <p:bldP spid="30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DE710-6B44-1CA4-7398-04DA02AF5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425C2B4-CFE1-F1A5-C594-6D693FEF85A2}"/>
              </a:ext>
            </a:extLst>
          </p:cNvPr>
          <p:cNvSpPr txBox="1"/>
          <p:nvPr/>
        </p:nvSpPr>
        <p:spPr>
          <a:xfrm>
            <a:off x="70014" y="-5712"/>
            <a:ext cx="12121986" cy="6901889"/>
          </a:xfrm>
          <a:prstGeom prst="rect">
            <a:avLst/>
          </a:prstGeom>
          <a:solidFill>
            <a:srgbClr val="000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Imagem 14">
            <a:extLst>
              <a:ext uri="{FF2B5EF4-FFF2-40B4-BE49-F238E27FC236}">
                <a16:creationId xmlns:a16="http://schemas.microsoft.com/office/drawing/2014/main" id="{AB3092EF-DAE8-984C-7A14-CF0A7B19B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3496" y="2881262"/>
            <a:ext cx="424180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" name="Nuvem 2">
            <a:extLst>
              <a:ext uri="{FF2B5EF4-FFF2-40B4-BE49-F238E27FC236}">
                <a16:creationId xmlns:a16="http://schemas.microsoft.com/office/drawing/2014/main" id="{8F3549B4-F561-B3D9-EAAB-1835848D19C5}"/>
              </a:ext>
            </a:extLst>
          </p:cNvPr>
          <p:cNvSpPr/>
          <p:nvPr/>
        </p:nvSpPr>
        <p:spPr>
          <a:xfrm>
            <a:off x="798093" y="8470"/>
            <a:ext cx="10775306" cy="705183"/>
          </a:xfrm>
          <a:prstGeom prst="cloud">
            <a:avLst/>
          </a:prstGeom>
          <a:solidFill>
            <a:schemeClr val="tx1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Voltando aos objetivos!!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D48F33-3E11-039D-997E-E24C86D1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3E31B1A-2BBA-CEF2-3D72-5E2C872F7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73" y="1621888"/>
            <a:ext cx="4133466" cy="413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Resultado de imagem para Administração Pública gif">
            <a:extLst>
              <a:ext uri="{FF2B5EF4-FFF2-40B4-BE49-F238E27FC236}">
                <a16:creationId xmlns:a16="http://schemas.microsoft.com/office/drawing/2014/main" id="{4C648DFD-E672-CD3D-B13F-CF57277B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869" y="2663216"/>
            <a:ext cx="1961491" cy="1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cono de Mitigación de riesgos Generic color lineal-color | Freepik">
            <a:extLst>
              <a:ext uri="{FF2B5EF4-FFF2-40B4-BE49-F238E27FC236}">
                <a16:creationId xmlns:a16="http://schemas.microsoft.com/office/drawing/2014/main" id="{9A189F39-CCF7-42F5-0CBF-ED46F14E4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70" y="2194944"/>
            <a:ext cx="2279374" cy="22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27AD4CCD-7DE8-D739-12D5-6CE1FA203D50}"/>
              </a:ext>
            </a:extLst>
          </p:cNvPr>
          <p:cNvSpPr txBox="1"/>
          <p:nvPr/>
        </p:nvSpPr>
        <p:spPr>
          <a:xfrm>
            <a:off x="4320211" y="3015735"/>
            <a:ext cx="32997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</a:t>
            </a:r>
          </a:p>
          <a:p>
            <a:pPr algn="ctr"/>
            <a:r>
              <a:rPr lang="pt-B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</a:p>
          <a:p>
            <a:pPr algn="ctr"/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Atuação Legislativa</a:t>
            </a:r>
          </a:p>
          <a:p>
            <a:pPr algn="ctr"/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TCEPR 197/2025</a:t>
            </a:r>
            <a:endParaRPr lang="pt-BR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id="{08233DC9-F651-3952-1EEC-131A8914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11" y="2336494"/>
            <a:ext cx="3118386" cy="476071"/>
          </a:xfrm>
          <a:prstGeom prst="ellipse">
            <a:avLst/>
          </a:prstGeom>
          <a:solidFill>
            <a:srgbClr val="005E00"/>
          </a:solidFill>
          <a:ln w="9525">
            <a:solidFill>
              <a:srgbClr val="92D050"/>
            </a:solidFill>
            <a:round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das Contas </a:t>
            </a:r>
          </a:p>
        </p:txBody>
      </p:sp>
      <p:sp>
        <p:nvSpPr>
          <p:cNvPr id="31" name="Fluxograma: Conector 30">
            <a:extLst>
              <a:ext uri="{FF2B5EF4-FFF2-40B4-BE49-F238E27FC236}">
                <a16:creationId xmlns:a16="http://schemas.microsoft.com/office/drawing/2014/main" id="{AAC20B4E-3029-3423-588D-4D441373BDDB}"/>
              </a:ext>
            </a:extLst>
          </p:cNvPr>
          <p:cNvSpPr/>
          <p:nvPr/>
        </p:nvSpPr>
        <p:spPr>
          <a:xfrm>
            <a:off x="4174432" y="637710"/>
            <a:ext cx="3299791" cy="1030630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 Municipal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Regimento Interno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83F359DD-E298-7839-B654-E88BFC8F7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0" y="2988143"/>
            <a:ext cx="2254366" cy="6491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</a:t>
            </a:r>
          </a:p>
        </p:txBody>
      </p:sp>
      <p:sp>
        <p:nvSpPr>
          <p:cNvPr id="33" name="Oval 6">
            <a:extLst>
              <a:ext uri="{FF2B5EF4-FFF2-40B4-BE49-F238E27FC236}">
                <a16:creationId xmlns:a16="http://schemas.microsoft.com/office/drawing/2014/main" id="{39FD3D69-F50B-78F6-729C-C37AD1A36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547" y="5140876"/>
            <a:ext cx="3604344" cy="82230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B0F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(mitigação)</a:t>
            </a:r>
          </a:p>
        </p:txBody>
      </p:sp>
      <p:sp>
        <p:nvSpPr>
          <p:cNvPr id="35" name="Oval 6">
            <a:extLst>
              <a:ext uri="{FF2B5EF4-FFF2-40B4-BE49-F238E27FC236}">
                <a16:creationId xmlns:a16="http://schemas.microsoft.com/office/drawing/2014/main" id="{FA29CF17-1F42-C103-886A-B3D4F76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8599" y="969620"/>
            <a:ext cx="2964799" cy="177444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Instrumentos de Planejamento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coparticipação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>
              <a:defRPr/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GIFs de chuva de dinheiro - 50 imagens animadas de dinheiro caindo ...">
            <a:extLst>
              <a:ext uri="{FF2B5EF4-FFF2-40B4-BE49-F238E27FC236}">
                <a16:creationId xmlns:a16="http://schemas.microsoft.com/office/drawing/2014/main" id="{5B259F05-F300-F540-24AF-FF36191E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127" y="3880770"/>
            <a:ext cx="1835859" cy="103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6">
            <a:extLst>
              <a:ext uri="{FF2B5EF4-FFF2-40B4-BE49-F238E27FC236}">
                <a16:creationId xmlns:a16="http://schemas.microsoft.com/office/drawing/2014/main" id="{0C2593F1-CE1A-EBF8-B47C-AC28F0F52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81" y="4847109"/>
            <a:ext cx="4325642" cy="1211818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Orçamentário</a:t>
            </a:r>
          </a:p>
          <a:p>
            <a:pPr algn="ctr"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(Orçamento X PFCEMD)</a:t>
            </a:r>
          </a:p>
          <a:p>
            <a:pPr algn="ctr">
              <a:defRPr/>
            </a:pPr>
            <a:r>
              <a:rPr lang="pt-BR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(Corresponsabilidade)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564F8D-0EFD-2359-DE39-3AC3F245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2" y="4888695"/>
            <a:ext cx="2136609" cy="213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>
            <a:extLst>
              <a:ext uri="{FF2B5EF4-FFF2-40B4-BE49-F238E27FC236}">
                <a16:creationId xmlns:a16="http://schemas.microsoft.com/office/drawing/2014/main" id="{49236DCD-5954-DD8F-C96B-620B2E9EA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202" y="3907709"/>
            <a:ext cx="2920316" cy="476071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</a:t>
            </a:r>
          </a:p>
        </p:txBody>
      </p:sp>
      <p:cxnSp>
        <p:nvCxnSpPr>
          <p:cNvPr id="6" name="Conector: Curvo 5">
            <a:extLst>
              <a:ext uri="{FF2B5EF4-FFF2-40B4-BE49-F238E27FC236}">
                <a16:creationId xmlns:a16="http://schemas.microsoft.com/office/drawing/2014/main" id="{5ADF5AA0-E0B0-D008-9F28-E1FF7A41D358}"/>
              </a:ext>
            </a:extLst>
          </p:cNvPr>
          <p:cNvCxnSpPr>
            <a:cxnSpLocks/>
          </p:cNvCxnSpPr>
          <p:nvPr/>
        </p:nvCxnSpPr>
        <p:spPr>
          <a:xfrm>
            <a:off x="7431553" y="1215943"/>
            <a:ext cx="1328131" cy="874692"/>
          </a:xfrm>
          <a:prstGeom prst="curvedConnector3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: Curvo 6">
            <a:extLst>
              <a:ext uri="{FF2B5EF4-FFF2-40B4-BE49-F238E27FC236}">
                <a16:creationId xmlns:a16="http://schemas.microsoft.com/office/drawing/2014/main" id="{53E13BE9-9312-A2E3-EACE-A998BD2F0FF4}"/>
              </a:ext>
            </a:extLst>
          </p:cNvPr>
          <p:cNvCxnSpPr>
            <a:cxnSpLocks/>
          </p:cNvCxnSpPr>
          <p:nvPr/>
        </p:nvCxnSpPr>
        <p:spPr>
          <a:xfrm rot="5400000">
            <a:off x="8481210" y="3443643"/>
            <a:ext cx="2266870" cy="623238"/>
          </a:xfrm>
          <a:prstGeom prst="curvedConnector3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Curvo 10">
            <a:extLst>
              <a:ext uri="{FF2B5EF4-FFF2-40B4-BE49-F238E27FC236}">
                <a16:creationId xmlns:a16="http://schemas.microsoft.com/office/drawing/2014/main" id="{54A36E3B-3A36-1A4C-C3CF-93BD6FB0CD6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57356" y="5281677"/>
            <a:ext cx="1191264" cy="887882"/>
          </a:xfrm>
          <a:prstGeom prst="curvedConnector3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id="{44D677B5-F880-1813-3088-931315FB764A}"/>
              </a:ext>
            </a:extLst>
          </p:cNvPr>
          <p:cNvCxnSpPr>
            <a:cxnSpLocks/>
          </p:cNvCxnSpPr>
          <p:nvPr/>
        </p:nvCxnSpPr>
        <p:spPr>
          <a:xfrm rot="10800000">
            <a:off x="4924667" y="5453019"/>
            <a:ext cx="755527" cy="654205"/>
          </a:xfrm>
          <a:prstGeom prst="curvedConnector3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o 14">
            <a:extLst>
              <a:ext uri="{FF2B5EF4-FFF2-40B4-BE49-F238E27FC236}">
                <a16:creationId xmlns:a16="http://schemas.microsoft.com/office/drawing/2014/main" id="{D8F97A0A-52B9-3A82-A729-1D7A8CEBF405}"/>
              </a:ext>
            </a:extLst>
          </p:cNvPr>
          <p:cNvCxnSpPr>
            <a:cxnSpLocks/>
          </p:cNvCxnSpPr>
          <p:nvPr/>
        </p:nvCxnSpPr>
        <p:spPr>
          <a:xfrm rot="10800000">
            <a:off x="2337699" y="4315945"/>
            <a:ext cx="1272847" cy="1167129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Curvo 18">
            <a:extLst>
              <a:ext uri="{FF2B5EF4-FFF2-40B4-BE49-F238E27FC236}">
                <a16:creationId xmlns:a16="http://schemas.microsoft.com/office/drawing/2014/main" id="{53EA8C60-D521-C917-7A02-DC9F7375F0A4}"/>
              </a:ext>
            </a:extLst>
          </p:cNvPr>
          <p:cNvCxnSpPr>
            <a:cxnSpLocks/>
          </p:cNvCxnSpPr>
          <p:nvPr/>
        </p:nvCxnSpPr>
        <p:spPr>
          <a:xfrm rot="10800000">
            <a:off x="958420" y="3536820"/>
            <a:ext cx="788543" cy="664696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eia de aranha com fundo preto Teia de Aranha branca | Foto Premium">
            <a:extLst>
              <a:ext uri="{FF2B5EF4-FFF2-40B4-BE49-F238E27FC236}">
                <a16:creationId xmlns:a16="http://schemas.microsoft.com/office/drawing/2014/main" id="{7C4816A1-5AD4-974F-A609-F5E6F412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2" y="5129984"/>
            <a:ext cx="2345937" cy="15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18E5D66B-81F2-9690-8417-2C44403DE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235" y="1625138"/>
            <a:ext cx="2634604" cy="4760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 Municipal</a:t>
            </a:r>
          </a:p>
        </p:txBody>
      </p:sp>
      <p:cxnSp>
        <p:nvCxnSpPr>
          <p:cNvPr id="40" name="Conector: Curvo 39">
            <a:extLst>
              <a:ext uri="{FF2B5EF4-FFF2-40B4-BE49-F238E27FC236}">
                <a16:creationId xmlns:a16="http://schemas.microsoft.com/office/drawing/2014/main" id="{82FA3799-7947-1884-D065-DF73A23EAB2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151437" y="2464225"/>
            <a:ext cx="1920372" cy="1082526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Curvo 43">
            <a:extLst>
              <a:ext uri="{FF2B5EF4-FFF2-40B4-BE49-F238E27FC236}">
                <a16:creationId xmlns:a16="http://schemas.microsoft.com/office/drawing/2014/main" id="{F011756B-996B-23F2-8342-1ADA3C1BF3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106" y="2756178"/>
            <a:ext cx="671751" cy="308455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Curvo 47">
            <a:extLst>
              <a:ext uri="{FF2B5EF4-FFF2-40B4-BE49-F238E27FC236}">
                <a16:creationId xmlns:a16="http://schemas.microsoft.com/office/drawing/2014/main" id="{56D2FCA3-6E6A-CCC6-84CD-06CC5EB1CE0C}"/>
              </a:ext>
            </a:extLst>
          </p:cNvPr>
          <p:cNvCxnSpPr>
            <a:cxnSpLocks/>
          </p:cNvCxnSpPr>
          <p:nvPr/>
        </p:nvCxnSpPr>
        <p:spPr>
          <a:xfrm flipV="1">
            <a:off x="853013" y="1843031"/>
            <a:ext cx="1427564" cy="58092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: Curvo 48">
            <a:extLst>
              <a:ext uri="{FF2B5EF4-FFF2-40B4-BE49-F238E27FC236}">
                <a16:creationId xmlns:a16="http://schemas.microsoft.com/office/drawing/2014/main" id="{69C71595-FCBC-D548-9A43-48AB0421977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219537" y="1277852"/>
            <a:ext cx="1357779" cy="1339034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6">
            <a:extLst>
              <a:ext uri="{FF2B5EF4-FFF2-40B4-BE49-F238E27FC236}">
                <a16:creationId xmlns:a16="http://schemas.microsoft.com/office/drawing/2014/main" id="{A9845A6E-EA8D-3659-00DF-FF2A1E5BC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582" y="710612"/>
            <a:ext cx="3118386" cy="476071"/>
          </a:xfrm>
          <a:prstGeom prst="ellipse">
            <a:avLst/>
          </a:prstGeom>
          <a:solidFill>
            <a:srgbClr val="001A43"/>
          </a:solidFill>
          <a:ln w="9525">
            <a:solidFill>
              <a:srgbClr val="92D050"/>
            </a:solidFill>
            <a:round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Aprovação das Contas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E2FE0-4FE5-C1DD-F9C3-47069E80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9" y="395856"/>
            <a:ext cx="1480052" cy="110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xplosão: 14 Pontos 16">
            <a:extLst>
              <a:ext uri="{FF2B5EF4-FFF2-40B4-BE49-F238E27FC236}">
                <a16:creationId xmlns:a16="http://schemas.microsoft.com/office/drawing/2014/main" id="{33DA1C2D-EE3C-BF6F-EDE9-E0DE64294F43}"/>
              </a:ext>
            </a:extLst>
          </p:cNvPr>
          <p:cNvSpPr/>
          <p:nvPr/>
        </p:nvSpPr>
        <p:spPr>
          <a:xfrm>
            <a:off x="6960134" y="-108696"/>
            <a:ext cx="3248237" cy="1483640"/>
          </a:xfrm>
          <a:prstGeom prst="irregularSeal2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17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das Políticas Públicas</a:t>
            </a:r>
          </a:p>
        </p:txBody>
      </p:sp>
      <p:sp>
        <p:nvSpPr>
          <p:cNvPr id="18" name="Seta: para a Direita Listrada 17">
            <a:extLst>
              <a:ext uri="{FF2B5EF4-FFF2-40B4-BE49-F238E27FC236}">
                <a16:creationId xmlns:a16="http://schemas.microsoft.com/office/drawing/2014/main" id="{E4B61C78-7600-A62F-1757-974E81C07126}"/>
              </a:ext>
            </a:extLst>
          </p:cNvPr>
          <p:cNvSpPr/>
          <p:nvPr/>
        </p:nvSpPr>
        <p:spPr>
          <a:xfrm>
            <a:off x="6612831" y="537828"/>
            <a:ext cx="527690" cy="48463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C9B0F3B-5F44-8826-C780-B364F3F7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40" y="1518211"/>
            <a:ext cx="1082527" cy="69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17F4315A-E4C1-0C54-3115-15BDDE62F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113" y="2086982"/>
            <a:ext cx="4443719" cy="3046988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Capacitar: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Interno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Auditoria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Contabilidade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Gestores/Ordenadores de Despesa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Comissões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(...)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83862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75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25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75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5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25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75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250"/>
                            </p:stCondLst>
                            <p:childTnLst>
                              <p:par>
                                <p:cTn id="6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75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25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75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25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75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25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75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25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75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25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5" grpId="0" animBg="1"/>
      <p:bldP spid="8" grpId="0" animBg="1"/>
      <p:bldP spid="54" grpId="0" animBg="1"/>
      <p:bldP spid="17" grpId="0" animBg="1"/>
      <p:bldP spid="18" grpId="0" animBg="1"/>
      <p:bldP spid="20" grpId="0" animBg="1"/>
      <p:bldP spid="2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01A3-1678-4B65-3AB8-8B755447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12">
            <a:extLst>
              <a:ext uri="{FF2B5EF4-FFF2-40B4-BE49-F238E27FC236}">
                <a16:creationId xmlns:a16="http://schemas.microsoft.com/office/drawing/2014/main" id="{13FEF3CB-8346-054D-C2A1-4BD93F06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" y="-387205"/>
            <a:ext cx="5980115" cy="72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1" name="Picture 20">
            <a:extLst>
              <a:ext uri="{FF2B5EF4-FFF2-40B4-BE49-F238E27FC236}">
                <a16:creationId xmlns:a16="http://schemas.microsoft.com/office/drawing/2014/main" id="{AA404A97-868E-C6DB-84F8-61790FCF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35" y="-39860"/>
            <a:ext cx="5980115" cy="681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22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25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FF53C-CB2A-C679-1527-16533830D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82094-9A9E-AA34-6C49-8FA45CAD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751"/>
            <a:ext cx="10515600" cy="1325563"/>
          </a:xfrm>
        </p:spPr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1026" name="Picture 2" descr="Resultado de imagem para teia de aranha">
            <a:extLst>
              <a:ext uri="{FF2B5EF4-FFF2-40B4-BE49-F238E27FC236}">
                <a16:creationId xmlns:a16="http://schemas.microsoft.com/office/drawing/2014/main" id="{360F3C8E-BD27-061A-DC1B-1811F096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3827"/>
            <a:ext cx="12185228" cy="68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Imagem 14">
            <a:extLst>
              <a:ext uri="{FF2B5EF4-FFF2-40B4-BE49-F238E27FC236}">
                <a16:creationId xmlns:a16="http://schemas.microsoft.com/office/drawing/2014/main" id="{DA971E3C-F0D2-ECDA-A518-46C1ADC466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3496" y="2881262"/>
            <a:ext cx="424180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DCE502A1-C382-8F5D-1FD2-CDF8EAF9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31" y="5455335"/>
            <a:ext cx="966470" cy="53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olagem: Horizontal 4">
            <a:extLst>
              <a:ext uri="{FF2B5EF4-FFF2-40B4-BE49-F238E27FC236}">
                <a16:creationId xmlns:a16="http://schemas.microsoft.com/office/drawing/2014/main" id="{E2FF8EFA-7FC4-8FD2-A86F-B2594EA93F97}"/>
              </a:ext>
            </a:extLst>
          </p:cNvPr>
          <p:cNvSpPr/>
          <p:nvPr/>
        </p:nvSpPr>
        <p:spPr>
          <a:xfrm>
            <a:off x="4737613" y="5742982"/>
            <a:ext cx="3742937" cy="10332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Recomendações</a:t>
            </a:r>
          </a:p>
        </p:txBody>
      </p:sp>
      <p:pic>
        <p:nvPicPr>
          <p:cNvPr id="1034" name="Picture 10" descr="Binoculars GIFs | Tenor">
            <a:extLst>
              <a:ext uri="{FF2B5EF4-FFF2-40B4-BE49-F238E27FC236}">
                <a16:creationId xmlns:a16="http://schemas.microsoft.com/office/drawing/2014/main" id="{2E41EFBA-27B4-9CB1-49F1-3BCDCDEB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464" y="5229398"/>
            <a:ext cx="1440997" cy="14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CC4034A-F4CB-8B06-9520-B0BEDF5D452C}"/>
              </a:ext>
            </a:extLst>
          </p:cNvPr>
          <p:cNvSpPr/>
          <p:nvPr/>
        </p:nvSpPr>
        <p:spPr>
          <a:xfrm>
            <a:off x="10631705" y="6103912"/>
            <a:ext cx="1308504" cy="521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TCE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E40CAE5-B12E-B136-D76B-50B46DA9C8EC}"/>
              </a:ext>
            </a:extLst>
          </p:cNvPr>
          <p:cNvSpPr/>
          <p:nvPr/>
        </p:nvSpPr>
        <p:spPr>
          <a:xfrm>
            <a:off x="168539" y="79515"/>
            <a:ext cx="11307844" cy="1108611"/>
          </a:xfrm>
          <a:prstGeom prst="ellipse">
            <a:avLst/>
          </a:prstGeom>
          <a:solidFill>
            <a:schemeClr val="tx1"/>
          </a:solidFill>
          <a:ln>
            <a:solidFill>
              <a:srgbClr val="FC7D7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alt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“TRANSPARÊNCIA, PCA e SIM-AM”</a:t>
            </a:r>
          </a:p>
          <a:p>
            <a:pPr algn="ctr">
              <a:defRPr/>
            </a:pPr>
            <a:r>
              <a:rPr lang="pt-BR" alt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 TCE 197/15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CC70D8D-A927-7F7A-170D-8311C3456A1C}"/>
              </a:ext>
            </a:extLst>
          </p:cNvPr>
          <p:cNvSpPr/>
          <p:nvPr/>
        </p:nvSpPr>
        <p:spPr>
          <a:xfrm>
            <a:off x="4037840" y="2830858"/>
            <a:ext cx="4470053" cy="1033028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CÂMARA MUNICIPAL</a:t>
            </a:r>
            <a:endParaRPr lang="pt-BR" altLang="pt-B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alt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Funções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alt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(...)</a:t>
            </a:r>
          </a:p>
        </p:txBody>
      </p:sp>
      <p:pic>
        <p:nvPicPr>
          <p:cNvPr id="11" name="Picture 4" descr="Gif Ponto De Interrogação / 2.000+ vetores, fotos de arquivo e arquivos ...">
            <a:extLst>
              <a:ext uri="{FF2B5EF4-FFF2-40B4-BE49-F238E27FC236}">
                <a16:creationId xmlns:a16="http://schemas.microsoft.com/office/drawing/2014/main" id="{CE0090C3-ECD4-F6CE-9FBA-6B79704C9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20" y="3556694"/>
            <a:ext cx="1574558" cy="196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alão de Pensamento: Nuvem 12">
            <a:extLst>
              <a:ext uri="{FF2B5EF4-FFF2-40B4-BE49-F238E27FC236}">
                <a16:creationId xmlns:a16="http://schemas.microsoft.com/office/drawing/2014/main" id="{CDAA1169-4495-5E63-A8A3-6990F1E57A5C}"/>
              </a:ext>
            </a:extLst>
          </p:cNvPr>
          <p:cNvSpPr/>
          <p:nvPr/>
        </p:nvSpPr>
        <p:spPr>
          <a:xfrm>
            <a:off x="7440125" y="3444053"/>
            <a:ext cx="2743458" cy="902696"/>
          </a:xfrm>
          <a:prstGeom prst="cloudCallout">
            <a:avLst>
              <a:gd name="adj1" fmla="val -53154"/>
              <a:gd name="adj2" fmla="val 65005"/>
            </a:avLst>
          </a:prstGeom>
          <a:solidFill>
            <a:srgbClr val="00000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da Atuação Legislativa</a:t>
            </a:r>
          </a:p>
        </p:txBody>
      </p:sp>
      <p:sp>
        <p:nvSpPr>
          <p:cNvPr id="14" name="Rolagem: Vertical 13">
            <a:extLst>
              <a:ext uri="{FF2B5EF4-FFF2-40B4-BE49-F238E27FC236}">
                <a16:creationId xmlns:a16="http://schemas.microsoft.com/office/drawing/2014/main" id="{EFD6DD43-D0D5-B73E-F535-D6B73E0F3ECC}"/>
              </a:ext>
            </a:extLst>
          </p:cNvPr>
          <p:cNvSpPr/>
          <p:nvPr/>
        </p:nvSpPr>
        <p:spPr>
          <a:xfrm>
            <a:off x="7621029" y="4399727"/>
            <a:ext cx="3275330" cy="1459685"/>
          </a:xfrm>
          <a:prstGeom prst="verticalScroll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Usuários das informações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Usuários internos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Usuários Externos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Social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Externo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C06B5F4-076B-1E04-054A-BAB37144B4ED}"/>
              </a:ext>
            </a:extLst>
          </p:cNvPr>
          <p:cNvSpPr/>
          <p:nvPr/>
        </p:nvSpPr>
        <p:spPr>
          <a:xfrm>
            <a:off x="292503" y="2018331"/>
            <a:ext cx="2790980" cy="688356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Instrumentos de Planejamento</a:t>
            </a:r>
            <a:endParaRPr lang="pt-BR" altLang="pt-BR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F9619218-6302-0254-49E0-F79B5D34AE93}"/>
              </a:ext>
            </a:extLst>
          </p:cNvPr>
          <p:cNvSpPr/>
          <p:nvPr/>
        </p:nvSpPr>
        <p:spPr>
          <a:xfrm>
            <a:off x="3353047" y="1643540"/>
            <a:ext cx="3948901" cy="967561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TCE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Papel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Exigências IN 197/25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96ACC8D-6B23-DAE8-A4C6-D0458918FBE0}"/>
              </a:ext>
            </a:extLst>
          </p:cNvPr>
          <p:cNvSpPr/>
          <p:nvPr/>
        </p:nvSpPr>
        <p:spPr>
          <a:xfrm>
            <a:off x="75774" y="5442240"/>
            <a:ext cx="4362561" cy="1082668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Ciclo Orçamentário</a:t>
            </a:r>
          </a:p>
          <a:p>
            <a:pPr algn="ctr"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“CORRESPONSABILIDADE”</a:t>
            </a:r>
          </a:p>
          <a:p>
            <a:pPr algn="ctr">
              <a:defRPr/>
            </a:pPr>
            <a:endParaRPr lang="pt-BR" altLang="pt-BR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C9BE6126-2549-686A-41AA-196393AB2C90}"/>
              </a:ext>
            </a:extLst>
          </p:cNvPr>
          <p:cNvCxnSpPr>
            <a:cxnSpLocks/>
          </p:cNvCxnSpPr>
          <p:nvPr/>
        </p:nvCxnSpPr>
        <p:spPr>
          <a:xfrm>
            <a:off x="9549792" y="5742982"/>
            <a:ext cx="1233673" cy="4801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ata-system GIFs - Get the best GIF on GIPHY">
            <a:extLst>
              <a:ext uri="{FF2B5EF4-FFF2-40B4-BE49-F238E27FC236}">
                <a16:creationId xmlns:a16="http://schemas.microsoft.com/office/drawing/2014/main" id="{AF32474A-5265-E9B5-36DD-00E3F944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9" y="2734234"/>
            <a:ext cx="3925455" cy="269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6C945C50-BF68-C30A-82A3-BA4E49C1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75" y="3016895"/>
            <a:ext cx="1853716" cy="185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75A252D2-795C-6126-0D70-B9007E86D071}"/>
              </a:ext>
            </a:extLst>
          </p:cNvPr>
          <p:cNvCxnSpPr>
            <a:cxnSpLocks/>
          </p:cNvCxnSpPr>
          <p:nvPr/>
        </p:nvCxnSpPr>
        <p:spPr>
          <a:xfrm>
            <a:off x="3086382" y="4102871"/>
            <a:ext cx="5618375" cy="548745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4B4F2B72-3FC8-0DE6-5775-B1E675CA6122}"/>
              </a:ext>
            </a:extLst>
          </p:cNvPr>
          <p:cNvCxnSpPr>
            <a:cxnSpLocks/>
          </p:cNvCxnSpPr>
          <p:nvPr/>
        </p:nvCxnSpPr>
        <p:spPr>
          <a:xfrm flipV="1">
            <a:off x="2677526" y="3330514"/>
            <a:ext cx="2140852" cy="351644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63C99654-7F3C-0C82-5535-08F24E161190}"/>
              </a:ext>
            </a:extLst>
          </p:cNvPr>
          <p:cNvCxnSpPr>
            <a:cxnSpLocks/>
          </p:cNvCxnSpPr>
          <p:nvPr/>
        </p:nvCxnSpPr>
        <p:spPr>
          <a:xfrm flipH="1">
            <a:off x="2677526" y="2351040"/>
            <a:ext cx="966822" cy="1099277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40EDD618-C8BA-0C76-085E-04EAAF246628}"/>
              </a:ext>
            </a:extLst>
          </p:cNvPr>
          <p:cNvCxnSpPr>
            <a:cxnSpLocks/>
          </p:cNvCxnSpPr>
          <p:nvPr/>
        </p:nvCxnSpPr>
        <p:spPr>
          <a:xfrm>
            <a:off x="750155" y="2518003"/>
            <a:ext cx="1059740" cy="681985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id="{7421588D-A75B-BAF2-CC8F-F68557BA4AAA}"/>
              </a:ext>
            </a:extLst>
          </p:cNvPr>
          <p:cNvCxnSpPr>
            <a:cxnSpLocks/>
          </p:cNvCxnSpPr>
          <p:nvPr/>
        </p:nvCxnSpPr>
        <p:spPr>
          <a:xfrm flipH="1">
            <a:off x="1219201" y="4341146"/>
            <a:ext cx="275221" cy="1262708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E5C45D5A-DAB1-26DB-E6D6-2CCE9CB294F9}"/>
              </a:ext>
            </a:extLst>
          </p:cNvPr>
          <p:cNvCxnSpPr>
            <a:cxnSpLocks/>
          </p:cNvCxnSpPr>
          <p:nvPr/>
        </p:nvCxnSpPr>
        <p:spPr>
          <a:xfrm>
            <a:off x="2370002" y="4181814"/>
            <a:ext cx="2916047" cy="1853716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Gif Animado Mindinho E O Cerebro">
            <a:extLst>
              <a:ext uri="{FF2B5EF4-FFF2-40B4-BE49-F238E27FC236}">
                <a16:creationId xmlns:a16="http://schemas.microsoft.com/office/drawing/2014/main" id="{550482AB-29E6-EFF6-78C3-C89A5758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96" y="1289812"/>
            <a:ext cx="1606672" cy="16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 que é e como funciona uma Câmara Municipal? - Brasil Consultas Blog">
            <a:extLst>
              <a:ext uri="{FF2B5EF4-FFF2-40B4-BE49-F238E27FC236}">
                <a16:creationId xmlns:a16="http://schemas.microsoft.com/office/drawing/2014/main" id="{08EA0503-29E5-0856-2E41-4B9821CE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87" y="6005184"/>
            <a:ext cx="1233673" cy="8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ADCEBEA0-8DC5-02E8-ACEF-3CCD514ADE1C}"/>
              </a:ext>
            </a:extLst>
          </p:cNvPr>
          <p:cNvCxnSpPr>
            <a:cxnSpLocks/>
          </p:cNvCxnSpPr>
          <p:nvPr/>
        </p:nvCxnSpPr>
        <p:spPr>
          <a:xfrm>
            <a:off x="9336064" y="5742982"/>
            <a:ext cx="56986" cy="6343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37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3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75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>
            <a:extLst>
              <a:ext uri="{FF2B5EF4-FFF2-40B4-BE49-F238E27FC236}">
                <a16:creationId xmlns:a16="http://schemas.microsoft.com/office/drawing/2014/main" id="{ECF72EE8-64D5-5D89-C214-95E0833AD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1734918"/>
            <a:ext cx="9541566" cy="31736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just">
              <a:buFont typeface="Wingdings" pitchFamily="2" charset="2"/>
              <a:buChar char="ü"/>
              <a:defRPr/>
            </a:pP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conselho da sabedoria é: </a:t>
            </a:r>
          </a:p>
          <a:p>
            <a:pPr marL="609600" indent="-609600" algn="just"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Procure obter sabedoria; use tudo o que você possui para adquirir entendimento.</a:t>
            </a:r>
          </a:p>
          <a:p>
            <a:pPr marL="609600" indent="-609600" algn="just"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Dedique alta estima à sabedoria, e ela o exaltará; abrace-a e ela o honrará.</a:t>
            </a:r>
          </a:p>
          <a:p>
            <a:pPr algn="just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                                            Pv.4:7-8</a:t>
            </a:r>
            <a:endParaRPr lang="pt-BR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81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4DD61-BAB9-1982-E04E-0B90F251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BDAE7-607C-208E-9C07-D6C19A22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380963"/>
            <a:ext cx="10515600" cy="1325563"/>
          </a:xfrm>
        </p:spPr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Text Box 47">
            <a:extLst>
              <a:ext uri="{FF2B5EF4-FFF2-40B4-BE49-F238E27FC236}">
                <a16:creationId xmlns:a16="http://schemas.microsoft.com/office/drawing/2014/main" id="{52931F18-2328-9665-26AE-4B7AEFE55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1" y="991283"/>
            <a:ext cx="11576439" cy="25549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t-BR" sz="2667" dirty="0"/>
              <a:t>Em 2022, o TCEPR </a:t>
            </a:r>
            <a:r>
              <a:rPr lang="pt-BR" sz="266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reformulou o processo de emissão de Parecer Prévio sobre as contas dos prefeitos</a:t>
            </a:r>
            <a:r>
              <a:rPr lang="pt-BR" sz="2667" dirty="0"/>
              <a:t> (paranaenses), e desde então a </a:t>
            </a:r>
            <a:r>
              <a:rPr lang="pt-BR" sz="2667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apreciação do desempenho anual do governo</a:t>
            </a:r>
            <a:r>
              <a:rPr lang="pt-BR" sz="266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667" dirty="0"/>
              <a:t>passa a considerar o </a:t>
            </a:r>
            <a:r>
              <a:rPr lang="pt-BR" sz="2667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 de implementação de ações </a:t>
            </a:r>
            <a:r>
              <a:rPr lang="pt-BR" sz="266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 áreas da </a:t>
            </a:r>
            <a:r>
              <a:rPr lang="pt-BR" sz="2667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Educação, Assistência Social, Previdência Social, Administração Financeira, Transparência e Relacionamento com o Cidadão, Saúde, </a:t>
            </a:r>
            <a:r>
              <a:rPr lang="pt-BR" sz="2667" i="1" dirty="0">
                <a:solidFill>
                  <a:srgbClr val="008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 Ambiente e Aquisições e Contratações</a:t>
            </a:r>
            <a:r>
              <a:rPr lang="pt-BR" sz="2667" dirty="0">
                <a:solidFill>
                  <a:srgbClr val="008D00"/>
                </a:solidFill>
              </a:rPr>
              <a:t>. </a:t>
            </a:r>
            <a:endParaRPr lang="pt-BR" altLang="pt-BR" sz="2667" b="1" dirty="0">
              <a:solidFill>
                <a:srgbClr val="008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BE493AE0-A075-93B5-EC16-9E689C2F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6" y="-10906"/>
            <a:ext cx="1172817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	TCE - “Novos Papéis”</a:t>
            </a:r>
            <a:endParaRPr lang="pt-BR" altLang="pt-B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6" name="Text Box 47">
            <a:extLst>
              <a:ext uri="{FF2B5EF4-FFF2-40B4-BE49-F238E27FC236}">
                <a16:creationId xmlns:a16="http://schemas.microsoft.com/office/drawing/2014/main" id="{79FAD370-1969-A720-230A-568BF4205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63" y="3601762"/>
            <a:ext cx="11597897" cy="192558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sz="2400" dirty="0"/>
              <a:t>O 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TCEPR inseriu a </a:t>
            </a:r>
            <a:r>
              <a:rPr lang="pt-BR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da Atuação Governamental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parte integrante do Parecer Prévio</a:t>
            </a:r>
            <a:r>
              <a:rPr lang="pt-BR" sz="2400" i="1" dirty="0">
                <a:solidFill>
                  <a:srgbClr val="F7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(CRFB/88 art.71,I)</a:t>
            </a:r>
            <a:r>
              <a:rPr lang="pt-BR" sz="2400" dirty="0"/>
              <a:t>. Esse instrumento </a:t>
            </a:r>
            <a:r>
              <a:rPr lang="pt-BR" sz="2400" u="sng" dirty="0"/>
              <a:t>busca</a:t>
            </a:r>
            <a:r>
              <a:rPr lang="pt-BR" sz="2400" dirty="0"/>
              <a:t> </a:t>
            </a:r>
            <a:r>
              <a:rPr lang="pt-B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mensurar o desempenho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pt-BR" sz="2400" b="1" i="1" dirty="0">
                <a:solidFill>
                  <a:schemeClr val="accent1">
                    <a:lumMod val="50000"/>
                  </a:schemeClr>
                </a:solidFill>
              </a:rPr>
              <a:t> do governo </a:t>
            </a:r>
            <a:r>
              <a:rPr lang="pt-BR" sz="2400" i="1" dirty="0">
                <a:solidFill>
                  <a:schemeClr val="accent1">
                    <a:lumMod val="50000"/>
                  </a:schemeClr>
                </a:solidFill>
              </a:rPr>
              <a:t>em cada uma das áreas avaliadas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base em informações e documentos fornecidos diretamente pelos</a:t>
            </a:r>
            <a:r>
              <a:rPr lang="pt-BR" sz="2400" dirty="0"/>
              <a:t> </a:t>
            </a:r>
            <a:r>
              <a:rPr lang="pt-BR" sz="24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interlocutore</a:t>
            </a:r>
            <a:r>
              <a:rPr lang="pt-BR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t-BR" sz="2400" dirty="0"/>
              <a:t>, tais como secretários e gestores responsáveis por processos específicos na área de atuação. </a:t>
            </a:r>
            <a:endParaRPr lang="pt-BR" alt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59AD740-4D26-BD9D-636F-9272A2181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94" y="874333"/>
            <a:ext cx="9553113" cy="26977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pt-BR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TCE</a:t>
            </a:r>
            <a:r>
              <a:rPr lang="pt-BR" sz="2133" b="1" dirty="0">
                <a:solidFill>
                  <a:srgbClr val="F7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21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Âmbito federal/estadual </a:t>
            </a:r>
            <a:r>
              <a:rPr lang="pt-BR" sz="213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parecer prévio possui caráter puramente técnico-opinativo</a:t>
            </a:r>
            <a:r>
              <a:rPr lang="pt-BR" sz="2133" dirty="0"/>
              <a:t>. </a:t>
            </a:r>
          </a:p>
          <a:p>
            <a:pPr algn="just"/>
            <a:r>
              <a:rPr lang="pt-BR" sz="21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Âmbito municipal </a:t>
            </a:r>
            <a:r>
              <a:rPr lang="pt-BR" sz="2133" dirty="0"/>
              <a:t>se altera para um conteúdo de </a:t>
            </a:r>
            <a:r>
              <a:rPr lang="pt-BR" sz="21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 decisório e quase vinculativo </a:t>
            </a:r>
            <a:r>
              <a:rPr lang="pt-BR" sz="2133" dirty="0"/>
              <a:t>para o Poder Legislativo, quando a CRFB/88 (art.31,§2º) </a:t>
            </a:r>
            <a:r>
              <a:rPr lang="pt-BR" sz="2133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</a:t>
            </a:r>
            <a:r>
              <a:rPr lang="pt-BR" sz="2133" u="sng" dirty="0"/>
              <a:t> que o </a:t>
            </a:r>
            <a:r>
              <a:rPr lang="pt-BR" sz="2133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Prévio do TCE</a:t>
            </a:r>
            <a:r>
              <a:rPr lang="pt-BR" sz="2133" dirty="0"/>
              <a:t>, </a:t>
            </a:r>
            <a:r>
              <a:rPr lang="pt-BR" sz="21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 deixará de prevalecer por decisão de dois terços dos membros da Câmara Municipal.</a:t>
            </a:r>
          </a:p>
          <a:p>
            <a:pPr algn="just"/>
            <a:r>
              <a:rPr lang="pt-BR" sz="2000" dirty="0"/>
              <a:t>(</a:t>
            </a:r>
            <a:r>
              <a:rPr lang="pt-B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</a:t>
            </a:r>
            <a:r>
              <a:rPr lang="pt-BR" sz="2000" dirty="0"/>
              <a:t>.:</a:t>
            </a:r>
            <a:r>
              <a:rPr lang="pt-B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</a:t>
            </a:r>
            <a:r>
              <a:rPr lang="pt-BR" sz="2000" dirty="0"/>
              <a:t> </a:t>
            </a:r>
            <a:r>
              <a:rPr lang="pt-B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membros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/>
              <a:t>da Câmara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não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/>
              <a:t>2/3 </a:t>
            </a:r>
            <a:r>
              <a:rPr lang="pt-BR" sz="2000" u="sng" dirty="0"/>
              <a:t>dos presentes</a:t>
            </a:r>
            <a:r>
              <a:rPr lang="pt-BR" sz="2000" dirty="0"/>
              <a:t> à sessão de julgamento). 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EB0F37-E956-021F-B701-BEA8F881016B}"/>
              </a:ext>
            </a:extLst>
          </p:cNvPr>
          <p:cNvSpPr txBox="1"/>
          <p:nvPr/>
        </p:nvSpPr>
        <p:spPr>
          <a:xfrm>
            <a:off x="5168346" y="5793365"/>
            <a:ext cx="6546574" cy="923330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dirty="0">
                <a:solidFill>
                  <a:srgbClr val="00FFFF"/>
                </a:solidFill>
                <a:effectLst/>
                <a:latin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187, de 06.11.24</a:t>
            </a:r>
            <a:r>
              <a:rPr lang="pt-BR" sz="1800" b="0" i="0" u="none" strike="noStrike" dirty="0">
                <a:solidFill>
                  <a:srgbClr val="00FFFF"/>
                </a:solidFill>
                <a:effectLst/>
                <a:latin typeface="Tahoma" panose="020B0604030504040204" pitchFamily="34" charset="0"/>
              </a:rPr>
              <a:t> (&gt; </a:t>
            </a:r>
            <a:r>
              <a:rPr lang="pt-BR" sz="1800" b="0" i="0" dirty="0">
                <a:solidFill>
                  <a:srgbClr val="00FFFF"/>
                </a:solidFill>
                <a:effectLst/>
                <a:latin typeface="Tahoma" panose="020B0604030504040204" pitchFamily="34" charset="0"/>
              </a:rPr>
              <a:t>IN n. 165/21), trata do </a:t>
            </a:r>
          </a:p>
          <a:p>
            <a:pPr algn="just"/>
            <a:r>
              <a:rPr lang="pt-BR" sz="18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Plano Estratégico do Tribunal de Contas do Estado do Paraná para o período de 2022 a 2027</a:t>
            </a:r>
            <a:r>
              <a:rPr lang="pt-BR" sz="1800" b="1" i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1026" name="Picture 2" descr="Prender - ícones de segurança grátis">
            <a:extLst>
              <a:ext uri="{FF2B5EF4-FFF2-40B4-BE49-F238E27FC236}">
                <a16:creationId xmlns:a16="http://schemas.microsoft.com/office/drawing/2014/main" id="{2C076A2F-6B44-F91E-D8F0-7B29A8E9E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76" y="388068"/>
            <a:ext cx="1063254" cy="10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7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3D859-4AD8-CB17-A2A6-9EA82665F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A27F6-2DB5-F9B5-0D4C-69E83D84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380963"/>
            <a:ext cx="10515600" cy="1325563"/>
          </a:xfrm>
        </p:spPr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D073D30D-3E9E-33E0-A78D-A7561DC4A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6" y="63091"/>
            <a:ext cx="1172817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TCE!!</a:t>
            </a:r>
            <a:endParaRPr lang="pt-BR" altLang="pt-B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GIFs de galaxias | USAGIF.com">
            <a:extLst>
              <a:ext uri="{FF2B5EF4-FFF2-40B4-BE49-F238E27FC236}">
                <a16:creationId xmlns:a16="http://schemas.microsoft.com/office/drawing/2014/main" id="{984D6210-7302-FF46-A9E1-03530D8C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" y="74219"/>
            <a:ext cx="2444485" cy="183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7">
            <a:extLst>
              <a:ext uri="{FF2B5EF4-FFF2-40B4-BE49-F238E27FC236}">
                <a16:creationId xmlns:a16="http://schemas.microsoft.com/office/drawing/2014/main" id="{2AB1A917-B6A9-A654-C2C9-D07C480F6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1" y="2214953"/>
            <a:ext cx="11576439" cy="43805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t-BR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áreas do governo serão </a:t>
            </a:r>
            <a:r>
              <a:rPr lang="pt-BR" sz="37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avaliadas</a:t>
            </a:r>
            <a:r>
              <a:rPr lang="pt-BR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pelo TCEPR </a:t>
            </a:r>
            <a:r>
              <a:rPr lang="pt-BR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 ao seu </a:t>
            </a:r>
            <a:r>
              <a:rPr lang="pt-BR" sz="3733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3733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</a:t>
            </a:r>
            <a:r>
              <a:rPr lang="pt-BR" sz="3733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pt-BR" sz="3733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sob os seguintes </a:t>
            </a:r>
            <a:r>
              <a:rPr lang="pt-BR" sz="3733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parâmetros</a:t>
            </a:r>
            <a:r>
              <a:rPr lang="pt-BR" sz="3400" b="1" i="1" u="sng" dirty="0"/>
              <a:t>: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u="sng" dirty="0"/>
              <a:t>o </a:t>
            </a:r>
            <a:r>
              <a:rPr lang="pt-BR" sz="3400" b="1" i="1" u="sng" dirty="0">
                <a:solidFill>
                  <a:srgbClr val="002060"/>
                </a:solidFill>
              </a:rPr>
              <a:t>estabelecimento de objetivos</a:t>
            </a:r>
            <a:r>
              <a:rPr lang="pt-BR" sz="3400" b="1" i="1" dirty="0">
                <a:solidFill>
                  <a:srgbClr val="002060"/>
                </a:solidFill>
              </a:rPr>
              <a:t> </a:t>
            </a:r>
            <a:r>
              <a:rPr lang="pt-BR" sz="3400" b="1" i="1" dirty="0"/>
              <a:t>para as </a:t>
            </a:r>
            <a:r>
              <a:rPr lang="pt-BR" sz="3400" b="1" i="1" u="sng" dirty="0"/>
              <a:t>políticas públicas</a:t>
            </a:r>
            <a:r>
              <a:rPr lang="pt-BR" sz="3400" b="1" i="1" dirty="0"/>
              <a:t>;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dirty="0"/>
              <a:t>a alocação dos recursos públicos;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dirty="0">
                <a:solidFill>
                  <a:srgbClr val="002060"/>
                </a:solidFill>
              </a:rPr>
              <a:t>a </a:t>
            </a:r>
            <a:r>
              <a:rPr lang="pt-BR" sz="3400" b="1" i="1" u="sng" dirty="0">
                <a:solidFill>
                  <a:srgbClr val="002060"/>
                </a:solidFill>
              </a:rPr>
              <a:t>implementação de processos </a:t>
            </a:r>
            <a:r>
              <a:rPr lang="pt-BR" sz="3400" b="1" i="1" dirty="0"/>
              <a:t>e a </a:t>
            </a:r>
            <a:r>
              <a:rPr lang="pt-BR" sz="3400" b="1" i="1" u="sng" dirty="0">
                <a:solidFill>
                  <a:srgbClr val="002060"/>
                </a:solidFill>
              </a:rPr>
              <a:t>disponibilização de produtos</a:t>
            </a:r>
            <a:r>
              <a:rPr lang="pt-BR" sz="3400" b="1" i="1" dirty="0"/>
              <a:t>, e;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dirty="0"/>
              <a:t>serviços públicos com </a:t>
            </a:r>
            <a:r>
              <a:rPr lang="pt-BR" sz="3400" b="1" i="1" u="sng" dirty="0">
                <a:solidFill>
                  <a:srgbClr val="002060"/>
                </a:solidFill>
              </a:rPr>
              <a:t>impacto na qualidade de vida</a:t>
            </a:r>
            <a:r>
              <a:rPr lang="pt-BR" sz="3400" b="1" i="1" dirty="0">
                <a:solidFill>
                  <a:srgbClr val="002060"/>
                </a:solidFill>
              </a:rPr>
              <a:t> </a:t>
            </a:r>
            <a:r>
              <a:rPr lang="pt-BR" sz="3400" b="1" i="1" dirty="0"/>
              <a:t>da população.                                                      </a:t>
            </a:r>
            <a:r>
              <a:rPr lang="pt-BR" sz="2400" b="1" i="1" dirty="0"/>
              <a:t>(Fonte: TCEPR)</a:t>
            </a:r>
            <a:endParaRPr lang="pt-BR" altLang="pt-BR" sz="2400" b="1" i="1" dirty="0">
              <a:latin typeface="Bradley Hand ITC" panose="03070402050302030203" pitchFamily="66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64772DA-3C3B-7761-4EEB-11B15D719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586" y="713763"/>
            <a:ext cx="5802572" cy="168789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Isso reflete no modo de: </a:t>
            </a:r>
          </a:p>
          <a:p>
            <a:pPr marL="342900" indent="-342900" algn="ctr">
              <a:buFont typeface="Wingdings" panose="05000000000000000000" pitchFamily="2" charset="2"/>
              <a:buChar char="ü"/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pensar a Gestão Pública!!</a:t>
            </a:r>
          </a:p>
          <a:p>
            <a:pPr marL="342900" indent="-342900" algn="ctr">
              <a:buFont typeface="Wingdings" panose="05000000000000000000" pitchFamily="2" charset="2"/>
              <a:buChar char="ü"/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fiscalizar o Município!!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618BF31-7A25-97B7-BE9A-F56390D19E51}"/>
              </a:ext>
            </a:extLst>
          </p:cNvPr>
          <p:cNvSpPr txBox="1"/>
          <p:nvPr/>
        </p:nvSpPr>
        <p:spPr>
          <a:xfrm>
            <a:off x="7192370" y="658090"/>
            <a:ext cx="4572010" cy="1169551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pt-BR" sz="1400" b="0" i="0" u="sng" dirty="0">
                <a:effectLst/>
                <a:latin typeface="Arial" panose="020B0604020202020204" pitchFamily="34" charset="0"/>
                <a:hlinkClick r:id="rId4"/>
              </a:rPr>
              <a:t>CRFB/88 Art.166</a:t>
            </a:r>
            <a:r>
              <a:rPr lang="pt-BR" sz="1400" b="0" i="0" dirty="0">
                <a:effectLst/>
                <a:latin typeface="Arial" panose="020B0604020202020204" pitchFamily="34" charset="0"/>
                <a:hlinkClick r:id="rId4"/>
              </a:rPr>
              <a:t> </a:t>
            </a:r>
            <a:r>
              <a:rPr lang="pt-BR" sz="1400" b="0" i="0" dirty="0">
                <a:effectLst/>
                <a:latin typeface="Arial" panose="020B0604020202020204" pitchFamily="34" charset="0"/>
              </a:rPr>
              <a:t>  (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EC 109 15.3.21)</a:t>
            </a:r>
            <a:endParaRPr lang="pt-BR" sz="1400" b="0" i="0" dirty="0">
              <a:effectLst/>
              <a:latin typeface="Arial" panose="020B0604020202020204" pitchFamily="34" charset="0"/>
              <a:hlinkClick r:id="rId4"/>
            </a:endParaRPr>
          </a:p>
          <a:p>
            <a:pPr algn="just"/>
            <a:r>
              <a:rPr lang="pt-BR" sz="1400" b="0" i="1" dirty="0">
                <a:effectLst/>
                <a:latin typeface="Arial" panose="020B0604020202020204" pitchFamily="34" charset="0"/>
                <a:hlinkClick r:id="rId4"/>
              </a:rPr>
              <a:t>“§ 16.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As leis de que trata este artigo </a:t>
            </a:r>
            <a:r>
              <a:rPr lang="pt-BR" sz="14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devem observar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 que couber, os </a:t>
            </a:r>
            <a:r>
              <a:rPr lang="pt-BR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resultados do monitoramento e da avaliação das políticas públicas 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previstos no </a:t>
            </a:r>
            <a:r>
              <a:rPr lang="pt-BR" sz="1400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§ 16 do art. 37 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desta Constituição."</a:t>
            </a:r>
            <a:endParaRPr lang="pt-BR" sz="1400" i="1" dirty="0"/>
          </a:p>
        </p:txBody>
      </p:sp>
      <p:sp>
        <p:nvSpPr>
          <p:cNvPr id="5" name="Rolagem: Horizontal 4">
            <a:extLst>
              <a:ext uri="{FF2B5EF4-FFF2-40B4-BE49-F238E27FC236}">
                <a16:creationId xmlns:a16="http://schemas.microsoft.com/office/drawing/2014/main" id="{BDD3E571-4CB9-1F89-97D5-B41E3DEB0DE0}"/>
              </a:ext>
            </a:extLst>
          </p:cNvPr>
          <p:cNvSpPr/>
          <p:nvPr/>
        </p:nvSpPr>
        <p:spPr>
          <a:xfrm>
            <a:off x="777909" y="3657596"/>
            <a:ext cx="4981433" cy="116006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Câmara Municipal...</a:t>
            </a:r>
          </a:p>
          <a:p>
            <a:pPr algn="ctr"/>
            <a:r>
              <a:rPr lang="pt-B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“Corresponsabilidade”???</a:t>
            </a:r>
          </a:p>
        </p:txBody>
      </p:sp>
      <p:sp>
        <p:nvSpPr>
          <p:cNvPr id="7" name="Rolagem: Vertical 6">
            <a:extLst>
              <a:ext uri="{FF2B5EF4-FFF2-40B4-BE49-F238E27FC236}">
                <a16:creationId xmlns:a16="http://schemas.microsoft.com/office/drawing/2014/main" id="{44C83DEE-6272-B6AE-2908-0C5964902E01}"/>
              </a:ext>
            </a:extLst>
          </p:cNvPr>
          <p:cNvSpPr/>
          <p:nvPr/>
        </p:nvSpPr>
        <p:spPr>
          <a:xfrm>
            <a:off x="5581935" y="2009302"/>
            <a:ext cx="5679100" cy="4467735"/>
          </a:xfrm>
          <a:prstGeom prst="verticalScroll">
            <a:avLst/>
          </a:prstGeom>
          <a:solidFill>
            <a:schemeClr val="tx1"/>
          </a:solidFill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rgbClr val="FFFF00"/>
                </a:solidFill>
              </a:rPr>
              <a:t>Os procedimentos realizados no curso do processo de PCA da  Câmara Municipal: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FF00"/>
                </a:solidFill>
              </a:rPr>
              <a:t>Observarão os padrões profissionais de auditoria; 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FF00"/>
                </a:solidFill>
              </a:rPr>
              <a:t>Devem ser realizados “</a:t>
            </a:r>
            <a:r>
              <a:rPr lang="pt-BR" b="1" i="1" u="sng" dirty="0">
                <a:solidFill>
                  <a:srgbClr val="76E3FF"/>
                </a:solidFill>
              </a:rPr>
              <a:t>concomitante</a:t>
            </a:r>
            <a:r>
              <a:rPr lang="pt-BR" dirty="0">
                <a:solidFill>
                  <a:srgbClr val="FFFF00"/>
                </a:solidFill>
              </a:rPr>
              <a:t>” e a “</a:t>
            </a:r>
            <a:r>
              <a:rPr 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posteriori</a:t>
            </a:r>
            <a:r>
              <a:rPr lang="pt-BR" dirty="0">
                <a:solidFill>
                  <a:srgbClr val="FFFF00"/>
                </a:solidFill>
              </a:rPr>
              <a:t>” aos atos de gestão;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FF00"/>
                </a:solidFill>
              </a:rPr>
              <a:t>De modo a refletir a avaliação do TCE sobre aspectos orçamentários, contábeis, financeiros e patrimonial </a:t>
            </a:r>
            <a:r>
              <a:rPr lang="pt-BR" dirty="0">
                <a:solidFill>
                  <a:srgbClr val="C189F7"/>
                </a:solidFill>
              </a:rPr>
              <a:t>(</a:t>
            </a:r>
            <a:r>
              <a:rPr lang="pt-BR" i="1" dirty="0">
                <a:solidFill>
                  <a:srgbClr val="C189F7"/>
                </a:solidFill>
              </a:rPr>
              <a:t>operacional</a:t>
            </a:r>
            <a:r>
              <a:rPr lang="pt-BR" dirty="0">
                <a:solidFill>
                  <a:srgbClr val="C189F7"/>
                </a:solidFill>
              </a:rPr>
              <a:t>!?)</a:t>
            </a:r>
            <a:r>
              <a:rPr lang="pt-BR" dirty="0">
                <a:solidFill>
                  <a:srgbClr val="FFFF00"/>
                </a:solidFill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FF00"/>
                </a:solidFill>
              </a:rPr>
              <a:t>E, </a:t>
            </a:r>
            <a:r>
              <a:rPr lang="pt-BR" b="1" i="1" u="sng" dirty="0">
                <a:solidFill>
                  <a:srgbClr val="FFFF00"/>
                </a:solidFill>
              </a:rPr>
              <a:t>sobre a atuação governamental</a:t>
            </a:r>
            <a:r>
              <a:rPr lang="pt-BR" dirty="0">
                <a:solidFill>
                  <a:srgbClr val="FFFF00"/>
                </a:solidFill>
              </a:rPr>
              <a:t>.</a:t>
            </a:r>
          </a:p>
          <a:p>
            <a:pPr algn="just"/>
            <a:r>
              <a:rPr lang="pt-BR" dirty="0">
                <a:solidFill>
                  <a:srgbClr val="FFFF00"/>
                </a:solidFill>
              </a:rPr>
              <a:t>(IN 197/25 art.3º) </a:t>
            </a:r>
          </a:p>
        </p:txBody>
      </p:sp>
      <p:cxnSp>
        <p:nvCxnSpPr>
          <p:cNvPr id="9" name="Conector: Curvo 8">
            <a:extLst>
              <a:ext uri="{FF2B5EF4-FFF2-40B4-BE49-F238E27FC236}">
                <a16:creationId xmlns:a16="http://schemas.microsoft.com/office/drawing/2014/main" id="{3F73EA71-277D-6762-7C96-D15CA3EB8890}"/>
              </a:ext>
            </a:extLst>
          </p:cNvPr>
          <p:cNvCxnSpPr>
            <a:cxnSpLocks/>
          </p:cNvCxnSpPr>
          <p:nvPr/>
        </p:nvCxnSpPr>
        <p:spPr>
          <a:xfrm flipV="1">
            <a:off x="4722125" y="2935058"/>
            <a:ext cx="1710535" cy="1143018"/>
          </a:xfrm>
          <a:prstGeom prst="curvedConnector3">
            <a:avLst/>
          </a:prstGeom>
          <a:ln w="381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41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" y="1773805"/>
            <a:ext cx="11869309" cy="48878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reestruturação da PCA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envolveu(e) alterações importantes </a:t>
            </a: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visando aperfeiçoar a </a:t>
            </a:r>
            <a:r>
              <a:rPr lang="pt-B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transparência, “</a:t>
            </a:r>
            <a:r>
              <a:rPr lang="pt-BR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governança” e a “eficiência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gestão pública.</a:t>
            </a:r>
            <a:endParaRPr 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Foco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uma Prestação de Contas mais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participativa e transparente;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Estabelecimentos de </a:t>
            </a:r>
            <a:r>
              <a:rPr lang="pt-BR" sz="2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prazos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pt-BR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cadastro de interlocutores</a:t>
            </a: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2200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envio de documentos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e, de uma </a:t>
            </a:r>
            <a:r>
              <a:rPr lang="pt-BR" sz="2200" b="1" i="1" u="sng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de Obrigações ainda mais detalhada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Implementação de </a:t>
            </a:r>
            <a:r>
              <a:rPr lang="pt-BR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questionários específicos</a:t>
            </a: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 efetividade das fiscalizações com a necessidade de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respostas </a:t>
            </a:r>
            <a:r>
              <a:rPr lang="pt-BR" sz="2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fidedignas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Ênfase na capacitação dos gestores e na comunicação interna</a:t>
            </a: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assegurar que </a:t>
            </a:r>
            <a:r>
              <a:rPr lang="pt-B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2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</a:t>
            </a:r>
            <a:r>
              <a:rPr lang="pt-B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envolvidos estejam alinhados com as diretrizes da organização pública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Melhoria na </a:t>
            </a:r>
            <a:r>
              <a:rPr lang="pt-BR" sz="2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Governança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nos </a:t>
            </a:r>
            <a:r>
              <a:rPr lang="pt-BR" sz="2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atos de gestão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garantindo mais responsabilidade e clareza;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1C49BFC-904E-8DFA-E6BE-472CFCCE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5" y="117094"/>
            <a:ext cx="1201972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TCE e a Prestação de Contas Anual – PCA</a:t>
            </a:r>
          </a:p>
          <a:p>
            <a:pPr algn="ctr" eaLnBrk="1" hangingPunct="1">
              <a:defRPr/>
            </a:pPr>
            <a:r>
              <a:rPr lang="pt-BR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MV Boli" panose="02000500030200090000" pitchFamily="2" charset="0"/>
              </a:rPr>
              <a:t>“Reestruturação”</a:t>
            </a:r>
          </a:p>
        </p:txBody>
      </p:sp>
      <p:pic>
        <p:nvPicPr>
          <p:cNvPr id="4098" name="Picture 2" descr="Resultado de imagem para direto ao ponto desenho figurinha">
            <a:extLst>
              <a:ext uri="{FF2B5EF4-FFF2-40B4-BE49-F238E27FC236}">
                <a16:creationId xmlns:a16="http://schemas.microsoft.com/office/drawing/2014/main" id="{16F6AFD6-D16C-D7A6-375E-104AC629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322" y="624925"/>
            <a:ext cx="1371147" cy="10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57" descr="Mármore branco">
            <a:extLst>
              <a:ext uri="{FF2B5EF4-FFF2-40B4-BE49-F238E27FC236}">
                <a16:creationId xmlns:a16="http://schemas.microsoft.com/office/drawing/2014/main" id="{1D859758-0C25-7306-5FCE-77C3F29B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4374" y="4338072"/>
            <a:ext cx="3750895" cy="860699"/>
          </a:xfrm>
          <a:prstGeom prst="ellipse">
            <a:avLst/>
          </a:prstGeom>
          <a:solidFill>
            <a:srgbClr val="005E00"/>
          </a:solidFill>
          <a:ln w="38100">
            <a:solidFill>
              <a:srgbClr val="00B050"/>
            </a:solidFill>
            <a:round/>
            <a:headEnd/>
            <a:tailEnd/>
          </a:ln>
          <a:scene3d>
            <a:camera prst="perspectiveRelaxedModerately"/>
            <a:lightRig rig="threePt" dir="t"/>
          </a:scene3d>
          <a:sp3d>
            <a:bevelT prst="angle"/>
          </a:sp3d>
        </p:spPr>
        <p:txBody>
          <a:bodyPr lIns="36000" tIns="10800" rIns="0" bIns="108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“Compliance”</a:t>
            </a:r>
          </a:p>
          <a:p>
            <a:pPr algn="ctr"/>
            <a:endParaRPr lang="pt-PT" altLang="pt-B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960F259-3379-5C9F-F53B-5B3A0CF29338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3576941" y="5072725"/>
            <a:ext cx="5016739" cy="9483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B225B48-B9EA-C740-62F6-89CAE4F71A56}"/>
              </a:ext>
            </a:extLst>
          </p:cNvPr>
          <p:cNvCxnSpPr>
            <a:cxnSpLocks/>
          </p:cNvCxnSpPr>
          <p:nvPr/>
        </p:nvCxnSpPr>
        <p:spPr>
          <a:xfrm flipH="1">
            <a:off x="7022462" y="5198771"/>
            <a:ext cx="2152252" cy="7638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0C511CEF-6489-78F0-439C-57E243BA4D1A}"/>
              </a:ext>
            </a:extLst>
          </p:cNvPr>
          <p:cNvCxnSpPr>
            <a:cxnSpLocks/>
          </p:cNvCxnSpPr>
          <p:nvPr/>
        </p:nvCxnSpPr>
        <p:spPr>
          <a:xfrm flipH="1" flipV="1">
            <a:off x="2272178" y="4915274"/>
            <a:ext cx="363929" cy="113398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D0A1F60-28D2-4389-6046-8AF6850CB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98" y="3989347"/>
            <a:ext cx="3697129" cy="908864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 da </a:t>
            </a:r>
          </a:p>
          <a:p>
            <a:pPr algn="ctr">
              <a:defRPr/>
            </a:pP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Máxima Vantagem Social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9BA6CB8D-44F0-F1F5-240F-A26CEA39AC6D}"/>
              </a:ext>
            </a:extLst>
          </p:cNvPr>
          <p:cNvCxnSpPr>
            <a:cxnSpLocks/>
          </p:cNvCxnSpPr>
          <p:nvPr/>
        </p:nvCxnSpPr>
        <p:spPr>
          <a:xfrm flipV="1">
            <a:off x="3017286" y="4915274"/>
            <a:ext cx="1608173" cy="11208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6">
            <a:extLst>
              <a:ext uri="{FF2B5EF4-FFF2-40B4-BE49-F238E27FC236}">
                <a16:creationId xmlns:a16="http://schemas.microsoft.com/office/drawing/2014/main" id="{F7E85D0A-BAA7-226C-5F2C-30CD77667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372" y="4022272"/>
            <a:ext cx="3758080" cy="908864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 da </a:t>
            </a:r>
          </a:p>
          <a:p>
            <a:pPr algn="ctr"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Oportunidade da Despesa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23C4DF7-48C0-181B-8C54-2B19537CA68B}"/>
              </a:ext>
            </a:extLst>
          </p:cNvPr>
          <p:cNvCxnSpPr>
            <a:cxnSpLocks/>
          </p:cNvCxnSpPr>
          <p:nvPr/>
        </p:nvCxnSpPr>
        <p:spPr>
          <a:xfrm flipH="1" flipV="1">
            <a:off x="5733833" y="4995104"/>
            <a:ext cx="363929" cy="113398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9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 autoUpdateAnimBg="0"/>
      <p:bldP spid="4" grpId="1" animBg="1"/>
      <p:bldP spid="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1F34-AA70-91CE-03EE-9C4FF1FF0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380CF5A-AA2D-45DD-2DE7-EE155AFF5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157" y="120853"/>
            <a:ext cx="12158843" cy="6725478"/>
          </a:xfrm>
          <a:solidFill>
            <a:srgbClr val="0000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18BEBA4-4D0B-966D-E7A7-71D53478A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306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2D97B22-EEB4-A033-BE8D-A40A89C5585E}"/>
              </a:ext>
            </a:extLst>
          </p:cNvPr>
          <p:cNvSpPr txBox="1">
            <a:spLocks/>
          </p:cNvSpPr>
          <p:nvPr/>
        </p:nvSpPr>
        <p:spPr>
          <a:xfrm>
            <a:off x="7506719" y="1448286"/>
            <a:ext cx="2273604" cy="43283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Assistência Social 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54EAD0E-14AD-FDE5-0B59-160019B5D400}"/>
              </a:ext>
            </a:extLst>
          </p:cNvPr>
          <p:cNvSpPr txBox="1">
            <a:spLocks/>
          </p:cNvSpPr>
          <p:nvPr/>
        </p:nvSpPr>
        <p:spPr>
          <a:xfrm>
            <a:off x="7506719" y="2044029"/>
            <a:ext cx="2657698" cy="49294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 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1E7FA60D-8F45-FBE6-1112-3B76D5761EA8}"/>
              </a:ext>
            </a:extLst>
          </p:cNvPr>
          <p:cNvSpPr txBox="1">
            <a:spLocks/>
          </p:cNvSpPr>
          <p:nvPr/>
        </p:nvSpPr>
        <p:spPr>
          <a:xfrm>
            <a:off x="7506719" y="6072612"/>
            <a:ext cx="4539506" cy="43785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Previdência Social 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60B91FCA-AA94-A6BE-6DB1-F39C02EB3E06}"/>
              </a:ext>
            </a:extLst>
          </p:cNvPr>
          <p:cNvSpPr txBox="1">
            <a:spLocks/>
          </p:cNvSpPr>
          <p:nvPr/>
        </p:nvSpPr>
        <p:spPr>
          <a:xfrm>
            <a:off x="7506718" y="4062948"/>
            <a:ext cx="3611855" cy="544722"/>
          </a:xfrm>
          <a:prstGeom prst="rect">
            <a:avLst/>
          </a:prstGeom>
          <a:solidFill>
            <a:srgbClr val="002162"/>
          </a:solidFill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Financeira 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54E1AFA8-FE9B-A949-F806-44F831EFF184}"/>
              </a:ext>
            </a:extLst>
          </p:cNvPr>
          <p:cNvSpPr txBox="1">
            <a:spLocks/>
          </p:cNvSpPr>
          <p:nvPr/>
        </p:nvSpPr>
        <p:spPr>
          <a:xfrm>
            <a:off x="7506718" y="5423865"/>
            <a:ext cx="4258561" cy="485201"/>
          </a:xfrm>
          <a:prstGeom prst="rect">
            <a:avLst/>
          </a:prstGeom>
          <a:solidFill>
            <a:srgbClr val="002162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Transparência e relacionamento  </a:t>
            </a:r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9E791BE4-7ADD-7F5B-B4B1-2C5E05575FEB}"/>
              </a:ext>
            </a:extLst>
          </p:cNvPr>
          <p:cNvSpPr/>
          <p:nvPr/>
        </p:nvSpPr>
        <p:spPr>
          <a:xfrm>
            <a:off x="6304938" y="1327967"/>
            <a:ext cx="1252428" cy="5194568"/>
          </a:xfrm>
          <a:prstGeom prst="leftBrace">
            <a:avLst>
              <a:gd name="adj1" fmla="val 0"/>
              <a:gd name="adj2" fmla="val 50547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54D68C64-FFF5-8A2D-C639-9EA9502C8AAE}"/>
              </a:ext>
            </a:extLst>
          </p:cNvPr>
          <p:cNvSpPr/>
          <p:nvPr/>
        </p:nvSpPr>
        <p:spPr>
          <a:xfrm>
            <a:off x="2570701" y="1389477"/>
            <a:ext cx="859411" cy="4945732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6" name="Fluxograma: Processo Alternativo 15">
            <a:extLst>
              <a:ext uri="{FF2B5EF4-FFF2-40B4-BE49-F238E27FC236}">
                <a16:creationId xmlns:a16="http://schemas.microsoft.com/office/drawing/2014/main" id="{AD8ACEA1-1A48-B893-F041-E8DEB3B2BDBD}"/>
              </a:ext>
            </a:extLst>
          </p:cNvPr>
          <p:cNvSpPr/>
          <p:nvPr/>
        </p:nvSpPr>
        <p:spPr>
          <a:xfrm>
            <a:off x="3182088" y="1153032"/>
            <a:ext cx="3112387" cy="816864"/>
          </a:xfrm>
          <a:prstGeom prst="flowChartAlternateProcess">
            <a:avLst/>
          </a:prstGeom>
          <a:solidFill>
            <a:srgbClr val="00204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Avaliação da Execução Orçamentária e Financeira</a:t>
            </a:r>
          </a:p>
        </p:txBody>
      </p:sp>
      <p:sp>
        <p:nvSpPr>
          <p:cNvPr id="17" name="Fluxograma: Processo Alternativo 16">
            <a:extLst>
              <a:ext uri="{FF2B5EF4-FFF2-40B4-BE49-F238E27FC236}">
                <a16:creationId xmlns:a16="http://schemas.microsoft.com/office/drawing/2014/main" id="{BD874B13-E5B9-DB7C-6CDD-4DE4F9A079E2}"/>
              </a:ext>
            </a:extLst>
          </p:cNvPr>
          <p:cNvSpPr/>
          <p:nvPr/>
        </p:nvSpPr>
        <p:spPr>
          <a:xfrm>
            <a:off x="3177363" y="3473299"/>
            <a:ext cx="3112387" cy="816864"/>
          </a:xfrm>
          <a:prstGeom prst="flowChartAlternateProcess">
            <a:avLst/>
          </a:prstGeom>
          <a:solidFill>
            <a:srgbClr val="388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Avaliação de Atuação Governamental</a:t>
            </a:r>
          </a:p>
        </p:txBody>
      </p:sp>
      <p:sp>
        <p:nvSpPr>
          <p:cNvPr id="18" name="Fluxograma: Processo Alternativo 17">
            <a:extLst>
              <a:ext uri="{FF2B5EF4-FFF2-40B4-BE49-F238E27FC236}">
                <a16:creationId xmlns:a16="http://schemas.microsoft.com/office/drawing/2014/main" id="{D268BA15-9086-010E-A303-D6EFB32D6D03}"/>
              </a:ext>
            </a:extLst>
          </p:cNvPr>
          <p:cNvSpPr/>
          <p:nvPr/>
        </p:nvSpPr>
        <p:spPr>
          <a:xfrm>
            <a:off x="3163185" y="5777655"/>
            <a:ext cx="3112387" cy="816864"/>
          </a:xfrm>
          <a:prstGeom prst="flowChartAlternateProcess">
            <a:avLst/>
          </a:prstGeom>
          <a:solidFill>
            <a:srgbClr val="388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Dados e Indicadores Municipais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6FDB9276-FD58-F700-E570-97E2F2CE3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646" y="5193197"/>
            <a:ext cx="1503141" cy="4760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C00000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Novidade!</a:t>
            </a: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572FC5A1-A0D7-BF49-7F9C-2A26B653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720" y="2974926"/>
            <a:ext cx="1503141" cy="4760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C00000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Novidade!</a:t>
            </a:r>
          </a:p>
        </p:txBody>
      </p:sp>
      <p:pic>
        <p:nvPicPr>
          <p:cNvPr id="21" name="Picture 6" descr="Resultado de imagem para Desenho de bloco de notas">
            <a:extLst>
              <a:ext uri="{FF2B5EF4-FFF2-40B4-BE49-F238E27FC236}">
                <a16:creationId xmlns:a16="http://schemas.microsoft.com/office/drawing/2014/main" id="{72EF137F-4796-84EA-68FA-6935FD29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" y="2331306"/>
            <a:ext cx="2619649" cy="32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uxograma: Processo Alternativo 21">
            <a:extLst>
              <a:ext uri="{FF2B5EF4-FFF2-40B4-BE49-F238E27FC236}">
                <a16:creationId xmlns:a16="http://schemas.microsoft.com/office/drawing/2014/main" id="{E7495036-C6BB-ACD0-2389-07DF11613CC1}"/>
              </a:ext>
            </a:extLst>
          </p:cNvPr>
          <p:cNvSpPr/>
          <p:nvPr/>
        </p:nvSpPr>
        <p:spPr>
          <a:xfrm>
            <a:off x="122267" y="3414225"/>
            <a:ext cx="2511460" cy="816864"/>
          </a:xfrm>
          <a:prstGeom prst="flowChartAlternateProcess">
            <a:avLst/>
          </a:prstGeom>
          <a:solidFill>
            <a:srgbClr val="2B2B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Parecer Prévio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4C1F1B6C-DE7D-A00E-14AC-6F9924F5F043}"/>
              </a:ext>
            </a:extLst>
          </p:cNvPr>
          <p:cNvCxnSpPr>
            <a:cxnSpLocks/>
          </p:cNvCxnSpPr>
          <p:nvPr/>
        </p:nvCxnSpPr>
        <p:spPr>
          <a:xfrm>
            <a:off x="3000407" y="3872989"/>
            <a:ext cx="17695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47">
            <a:extLst>
              <a:ext uri="{FF2B5EF4-FFF2-40B4-BE49-F238E27FC236}">
                <a16:creationId xmlns:a16="http://schemas.microsoft.com/office/drawing/2014/main" id="{41EC5D23-43D4-235B-DC97-59F8654D0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532" y="753867"/>
            <a:ext cx="237735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70C0"/>
            </a:solidFill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&lt;2.091 questões&gt;</a:t>
            </a:r>
            <a:endParaRPr lang="pt-BR" alt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id="{81E7BB83-5090-82A5-BAFB-B8C1220F3367}"/>
              </a:ext>
            </a:extLst>
          </p:cNvPr>
          <p:cNvSpPr txBox="1">
            <a:spLocks/>
          </p:cNvSpPr>
          <p:nvPr/>
        </p:nvSpPr>
        <p:spPr>
          <a:xfrm>
            <a:off x="7506720" y="4863163"/>
            <a:ext cx="3943158" cy="3797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Aquisições e Contratações</a:t>
            </a:r>
          </a:p>
        </p:txBody>
      </p:sp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E9DB4BAE-3569-2BA0-55A1-0509C409DEF7}"/>
              </a:ext>
            </a:extLst>
          </p:cNvPr>
          <p:cNvSpPr txBox="1">
            <a:spLocks/>
          </p:cNvSpPr>
          <p:nvPr/>
        </p:nvSpPr>
        <p:spPr>
          <a:xfrm>
            <a:off x="7506720" y="3442690"/>
            <a:ext cx="3307054" cy="46793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 Ambiente</a:t>
            </a: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id="{C23ACF32-2A65-C2AA-A827-514B32352921}"/>
              </a:ext>
            </a:extLst>
          </p:cNvPr>
          <p:cNvSpPr txBox="1">
            <a:spLocks/>
          </p:cNvSpPr>
          <p:nvPr/>
        </p:nvSpPr>
        <p:spPr>
          <a:xfrm>
            <a:off x="7506718" y="2760652"/>
            <a:ext cx="3028760" cy="41518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Saúde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ED7FF58-AEAD-E197-C9D6-D32DA6F1E3E2}"/>
              </a:ext>
            </a:extLst>
          </p:cNvPr>
          <p:cNvSpPr txBox="1">
            <a:spLocks/>
          </p:cNvSpPr>
          <p:nvPr/>
        </p:nvSpPr>
        <p:spPr>
          <a:xfrm>
            <a:off x="334617" y="395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D42285-E6CD-E347-8819-B162B4E3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7" y="617951"/>
            <a:ext cx="1698151" cy="17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41D04E-5C4F-E9C9-0A75-0B6847C6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650" y="1140776"/>
            <a:ext cx="2077716" cy="841375"/>
          </a:xfrm>
          <a:prstGeom prst="cloudCallout">
            <a:avLst>
              <a:gd name="adj1" fmla="val 23097"/>
              <a:gd name="adj2" fmla="val 25986"/>
            </a:avLst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pt-B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Gestão Operacional</a:t>
            </a:r>
          </a:p>
        </p:txBody>
      </p:sp>
      <p:sp>
        <p:nvSpPr>
          <p:cNvPr id="2" name="Text Box 47">
            <a:extLst>
              <a:ext uri="{FF2B5EF4-FFF2-40B4-BE49-F238E27FC236}">
                <a16:creationId xmlns:a16="http://schemas.microsoft.com/office/drawing/2014/main" id="{51C2D2EF-8FB0-08BC-AA08-ADC3F672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88" y="73371"/>
            <a:ext cx="11975963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Modificações na Prestação de Contas Anual do Chefe do Poder Executivo Municipal</a:t>
            </a:r>
          </a:p>
          <a:p>
            <a:pPr algn="ctr"/>
            <a:r>
              <a:rPr lang="pt-BR" sz="1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 TÉCNICA Nº 34/2025 – CGF/TCEPR </a:t>
            </a:r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(Dispõe &gt; IN 172/22 / IN 198/25)</a:t>
            </a:r>
          </a:p>
        </p:txBody>
      </p:sp>
      <p:sp>
        <p:nvSpPr>
          <p:cNvPr id="8" name="Texto Explicativo: Seta para a Direita 7">
            <a:extLst>
              <a:ext uri="{FF2B5EF4-FFF2-40B4-BE49-F238E27FC236}">
                <a16:creationId xmlns:a16="http://schemas.microsoft.com/office/drawing/2014/main" id="{FA9202F9-EC26-4827-89B9-ADAEB3AF9E7F}"/>
              </a:ext>
            </a:extLst>
          </p:cNvPr>
          <p:cNvSpPr/>
          <p:nvPr/>
        </p:nvSpPr>
        <p:spPr>
          <a:xfrm>
            <a:off x="4571672" y="2137802"/>
            <a:ext cx="2332707" cy="914400"/>
          </a:xfrm>
          <a:prstGeom prst="rightArrowCallout">
            <a:avLst/>
          </a:prstGeom>
          <a:noFill/>
          <a:ln>
            <a:solidFill>
              <a:srgbClr val="00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Interlocutores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70E168B-B62E-278D-B16B-0AD71D77AA02}"/>
              </a:ext>
            </a:extLst>
          </p:cNvPr>
          <p:cNvSpPr/>
          <p:nvPr/>
        </p:nvSpPr>
        <p:spPr>
          <a:xfrm>
            <a:off x="4717764" y="4981438"/>
            <a:ext cx="124989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IBGE !?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B398FC62-797B-9FDB-44BF-3E3BA696E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511" y="4490767"/>
            <a:ext cx="5046900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AGENDA DE OBRIGAÇÕES – TCE </a:t>
            </a:r>
            <a:r>
              <a:rPr lang="pt-B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Pr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FCF22D84-82FC-04DF-BBB1-D01435DA0376}"/>
              </a:ext>
            </a:extLst>
          </p:cNvPr>
          <p:cNvSpPr/>
          <p:nvPr/>
        </p:nvSpPr>
        <p:spPr>
          <a:xfrm>
            <a:off x="10535478" y="1289262"/>
            <a:ext cx="1497495" cy="592803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rgbClr val="76E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SIM-AM</a:t>
            </a:r>
          </a:p>
        </p:txBody>
      </p:sp>
    </p:spTree>
    <p:extLst>
      <p:ext uri="{BB962C8B-B14F-4D97-AF65-F5344CB8AC3E}">
        <p14:creationId xmlns:p14="http://schemas.microsoft.com/office/powerpoint/2010/main" val="25328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25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3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31" grpId="0" animBg="1"/>
      <p:bldP spid="32" grpId="0" animBg="1"/>
      <p:bldP spid="33" grpId="0" animBg="1"/>
      <p:bldP spid="5" grpId="0"/>
      <p:bldP spid="8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47275</TotalTime>
  <Words>8126</Words>
  <Application>Microsoft Office PowerPoint</Application>
  <PresentationFormat>Widescreen</PresentationFormat>
  <Paragraphs>1033</Paragraphs>
  <Slides>50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65" baseType="lpstr">
      <vt:lpstr>Albertus Medium</vt:lpstr>
      <vt:lpstr>Arial</vt:lpstr>
      <vt:lpstr>Arial Black</vt:lpstr>
      <vt:lpstr>Bodoni MT</vt:lpstr>
      <vt:lpstr>Bradley Hand ITC</vt:lpstr>
      <vt:lpstr>Calibri</vt:lpstr>
      <vt:lpstr>Calibri Light</vt:lpstr>
      <vt:lpstr>Comic Sans MS</vt:lpstr>
      <vt:lpstr>MV Boli</vt:lpstr>
      <vt:lpstr>Open Sans</vt:lpstr>
      <vt:lpstr>Tahoma</vt:lpstr>
      <vt:lpstr>Times New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 </vt:lpstr>
      <vt:lpstr> </vt:lpstr>
      <vt:lpstr> </vt:lpstr>
      <vt:lpstr> 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 </vt:lpstr>
      <vt:lpstr> </vt:lpstr>
      <vt:lpstr> </vt:lpstr>
      <vt:lpstr> </vt:lpstr>
      <vt:lpstr> </vt:lpstr>
      <vt:lpstr> </vt:lpstr>
      <vt:lpstr>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Antônio</cp:lastModifiedBy>
  <cp:revision>2095</cp:revision>
  <cp:lastPrinted>2025-10-13T00:41:42Z</cp:lastPrinted>
  <dcterms:created xsi:type="dcterms:W3CDTF">2021-01-15T17:03:51Z</dcterms:created>
  <dcterms:modified xsi:type="dcterms:W3CDTF">2026-03-26T18:52:50Z</dcterms:modified>
</cp:coreProperties>
</file>